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268" r:id="rId2"/>
    <p:sldId id="302" r:id="rId3"/>
    <p:sldId id="295" r:id="rId4"/>
    <p:sldId id="273" r:id="rId5"/>
    <p:sldId id="274" r:id="rId6"/>
    <p:sldId id="303" r:id="rId7"/>
    <p:sldId id="304" r:id="rId8"/>
    <p:sldId id="305" r:id="rId9"/>
    <p:sldId id="285" r:id="rId10"/>
    <p:sldId id="306" r:id="rId11"/>
    <p:sldId id="314" r:id="rId12"/>
    <p:sldId id="315" r:id="rId13"/>
    <p:sldId id="307" r:id="rId14"/>
    <p:sldId id="321" r:id="rId15"/>
    <p:sldId id="308" r:id="rId16"/>
    <p:sldId id="317" r:id="rId17"/>
    <p:sldId id="318" r:id="rId18"/>
    <p:sldId id="309" r:id="rId19"/>
    <p:sldId id="316" r:id="rId20"/>
    <p:sldId id="310" r:id="rId21"/>
    <p:sldId id="311" r:id="rId22"/>
    <p:sldId id="312" r:id="rId23"/>
    <p:sldId id="322" r:id="rId24"/>
    <p:sldId id="323" r:id="rId25"/>
    <p:sldId id="313" r:id="rId26"/>
    <p:sldId id="324" r:id="rId27"/>
    <p:sldId id="266" r:id="rId28"/>
    <p:sldId id="278" r:id="rId29"/>
    <p:sldId id="279" r:id="rId30"/>
    <p:sldId id="280" r:id="rId31"/>
    <p:sldId id="281" r:id="rId32"/>
    <p:sldId id="267" r:id="rId33"/>
    <p:sldId id="277" r:id="rId34"/>
    <p:sldId id="284"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CC"/>
    <a:srgbClr val="BAE8DA"/>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9" autoAdjust="0"/>
    <p:restoredTop sz="94709" autoAdjust="0"/>
  </p:normalViewPr>
  <p:slideViewPr>
    <p:cSldViewPr>
      <p:cViewPr varScale="1">
        <p:scale>
          <a:sx n="70" d="100"/>
          <a:sy n="70" d="100"/>
        </p:scale>
        <p:origin x="-516"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13D340F-D701-4599-BEEA-3681DEAA8B00}" type="datetimeFigureOut">
              <a:rPr lang="en-US" smtClean="0"/>
              <a:pPr/>
              <a:t>11/27/2009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3BDC0CF-271E-41E6-9548-B9A992FFEEDA}"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B3BDC0CF-271E-41E6-9548-B9A992FFEEDA}"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B3BDC0CF-271E-41E6-9548-B9A992FFEEDA}" type="slidenum">
              <a:rPr lang="en-US" smtClean="0"/>
              <a:pPr/>
              <a:t>27</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B3BDC0CF-271E-41E6-9548-B9A992FFEEDA}" type="slidenum">
              <a:rPr lang="en-US" smtClean="0"/>
              <a:pPr/>
              <a:t>32</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B3BDC0CF-271E-41E6-9548-B9A992FFEEDA}" type="slidenum">
              <a:rPr lang="en-US" smtClean="0"/>
              <a:pPr/>
              <a:t>33</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AU" dirty="0" smtClean="0"/>
          </a:p>
        </p:txBody>
      </p:sp>
      <p:sp>
        <p:nvSpPr>
          <p:cNvPr id="4" name="Slide Number Placeholder 3"/>
          <p:cNvSpPr>
            <a:spLocks noGrp="1"/>
          </p:cNvSpPr>
          <p:nvPr>
            <p:ph type="sldNum" sz="quarter" idx="5"/>
          </p:nvPr>
        </p:nvSpPr>
        <p:spPr/>
        <p:txBody>
          <a:bodyPr/>
          <a:lstStyle/>
          <a:p>
            <a:pPr>
              <a:defRPr/>
            </a:pPr>
            <a:fld id="{4AB6F254-70CA-4A24-8F21-9C535508EF8E}" type="slidenum">
              <a:rPr lang="en-US" smtClean="0"/>
              <a:pPr>
                <a:defRPr/>
              </a:pPr>
              <a:t>34</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p:spPr>
      </p:sp>
      <p:sp>
        <p:nvSpPr>
          <p:cNvPr id="8089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AU" dirty="0" smtClean="0"/>
          </a:p>
        </p:txBody>
      </p:sp>
      <p:sp>
        <p:nvSpPr>
          <p:cNvPr id="3174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015F100-F691-4DF8-8061-E3894EDFD5AA}" type="slidenum">
              <a:rPr lang="en-US"/>
              <a:pPr fontAlgn="base">
                <a:spcBef>
                  <a:spcPct val="0"/>
                </a:spcBef>
                <a:spcAft>
                  <a:spcPct val="0"/>
                </a:spcAft>
                <a:defRPr/>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TextEdit="1"/>
          </p:cNvSpPr>
          <p:nvPr>
            <p:ph type="sldImg"/>
          </p:nvPr>
        </p:nvSpPr>
        <p:spPr bwMode="auto">
          <a:noFill/>
          <a:ln>
            <a:solidFill>
              <a:srgbClr val="000000"/>
            </a:solidFill>
            <a:miter lim="800000"/>
            <a:headEnd/>
            <a:tailEnd/>
          </a:ln>
        </p:spPr>
      </p:sp>
      <p:sp>
        <p:nvSpPr>
          <p:cNvPr id="38915"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AU" dirty="0" smtClean="0"/>
          </a:p>
        </p:txBody>
      </p:sp>
      <p:sp>
        <p:nvSpPr>
          <p:cNvPr id="4" name="Slide Number Placeholder 3"/>
          <p:cNvSpPr>
            <a:spLocks noGrp="1"/>
          </p:cNvSpPr>
          <p:nvPr>
            <p:ph type="sldNum" sz="quarter" idx="5"/>
          </p:nvPr>
        </p:nvSpPr>
        <p:spPr/>
        <p:txBody>
          <a:bodyPr/>
          <a:lstStyle/>
          <a:p>
            <a:pPr>
              <a:defRPr/>
            </a:pPr>
            <a:fld id="{872C54F0-864C-478D-9453-9DE6A9556982}" type="slidenum">
              <a:rPr lang="en-US" smtClean="0"/>
              <a:pPr>
                <a:defRPr/>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645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AU" dirty="0" smtClean="0"/>
          </a:p>
        </p:txBody>
      </p:sp>
      <p:sp>
        <p:nvSpPr>
          <p:cNvPr id="4" name="Slide Number Placeholder 3"/>
          <p:cNvSpPr>
            <a:spLocks noGrp="1"/>
          </p:cNvSpPr>
          <p:nvPr>
            <p:ph type="sldNum" sz="quarter" idx="5"/>
          </p:nvPr>
        </p:nvSpPr>
        <p:spPr/>
        <p:txBody>
          <a:bodyPr/>
          <a:lstStyle/>
          <a:p>
            <a:pPr>
              <a:defRPr/>
            </a:pPr>
            <a:fld id="{FBD6460C-0ED5-4EF6-BF86-EE1280785E98}" type="slidenum">
              <a:rPr lang="en-US" smtClean="0"/>
              <a:pPr>
                <a:defRPr/>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bwMode="auto">
          <a:noFill/>
          <a:ln>
            <a:solidFill>
              <a:srgbClr val="000000"/>
            </a:solidFill>
            <a:miter lim="800000"/>
            <a:headEnd/>
            <a:tailEnd/>
          </a:ln>
        </p:spPr>
      </p:sp>
      <p:sp>
        <p:nvSpPr>
          <p:cNvPr id="983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8704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5A21557-21EF-469F-9313-AF03B35D6A87}" type="slidenum">
              <a:rPr lang="en-US" smtClean="0"/>
              <a:pPr fontAlgn="base">
                <a:spcBef>
                  <a:spcPct val="0"/>
                </a:spcBef>
                <a:spcAft>
                  <a:spcPct val="0"/>
                </a:spcAft>
                <a:defRPr/>
              </a:pPr>
              <a:t>6</a:t>
            </a:fld>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bwMode="auto">
          <a:noFill/>
          <a:ln>
            <a:solidFill>
              <a:srgbClr val="000000"/>
            </a:solidFill>
            <a:miter lim="800000"/>
            <a:headEnd/>
            <a:tailEnd/>
          </a:ln>
        </p:spPr>
      </p:sp>
      <p:sp>
        <p:nvSpPr>
          <p:cNvPr id="1013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901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C123489-C718-4ABF-B501-567B7A05A1C8}" type="slidenum">
              <a:rPr lang="en-US" smtClean="0"/>
              <a:pPr fontAlgn="base">
                <a:spcBef>
                  <a:spcPct val="0"/>
                </a:spcBef>
                <a:spcAft>
                  <a:spcPct val="0"/>
                </a:spcAft>
                <a:defRPr/>
              </a:pPr>
              <a:t>7</a:t>
            </a:fld>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bwMode="auto">
          <a:noFill/>
          <a:ln>
            <a:solidFill>
              <a:srgbClr val="000000"/>
            </a:solidFill>
            <a:miter lim="800000"/>
            <a:headEnd/>
            <a:tailEnd/>
          </a:ln>
        </p:spPr>
      </p:sp>
      <p:sp>
        <p:nvSpPr>
          <p:cNvPr id="1126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013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2BFC386-8F2A-4090-97A8-100CDD692660}" type="slidenum">
              <a:rPr lang="en-US" smtClean="0"/>
              <a:pPr fontAlgn="base">
                <a:spcBef>
                  <a:spcPct val="0"/>
                </a:spcBef>
                <a:spcAft>
                  <a:spcPct val="0"/>
                </a:spcAft>
                <a:defRPr/>
              </a:pPr>
              <a:t>8</a:t>
            </a:fld>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809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8F935D3-46ED-46D0-AF12-75D175C15638}" type="slidenum">
              <a:rPr lang="en-US" smtClean="0"/>
              <a:pPr fontAlgn="base">
                <a:spcBef>
                  <a:spcPct val="0"/>
                </a:spcBef>
                <a:spcAft>
                  <a:spcPct val="0"/>
                </a:spcAft>
                <a:defRPr/>
              </a:pPr>
              <a:t>9</a:t>
            </a:fld>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F659837-426A-4C41-8C1F-1ED9B89B1FD7}" type="datetimeFigureOut">
              <a:rPr lang="en-US" smtClean="0"/>
              <a:pPr/>
              <a:t>11/27/2009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29B1DEF-6108-42A9-84D8-AA8DCCD6D9DD}"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659837-426A-4C41-8C1F-1ED9B89B1FD7}" type="datetimeFigureOut">
              <a:rPr lang="en-US" smtClean="0"/>
              <a:pPr/>
              <a:t>11/27/2009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29B1DEF-6108-42A9-84D8-AA8DCCD6D9D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659837-426A-4C41-8C1F-1ED9B89B1FD7}" type="datetimeFigureOut">
              <a:rPr lang="en-US" smtClean="0"/>
              <a:pPr/>
              <a:t>11/27/2009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29B1DEF-6108-42A9-84D8-AA8DCCD6D9DD}"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659837-426A-4C41-8C1F-1ED9B89B1FD7}" type="datetimeFigureOut">
              <a:rPr lang="en-US" smtClean="0"/>
              <a:pPr/>
              <a:t>11/27/2009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29B1DEF-6108-42A9-84D8-AA8DCCD6D9D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F659837-426A-4C41-8C1F-1ED9B89B1FD7}" type="datetimeFigureOut">
              <a:rPr lang="en-US" smtClean="0"/>
              <a:pPr/>
              <a:t>11/27/2009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29B1DEF-6108-42A9-84D8-AA8DCCD6D9DD}"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F659837-426A-4C41-8C1F-1ED9B89B1FD7}" type="datetimeFigureOut">
              <a:rPr lang="en-US" smtClean="0"/>
              <a:pPr/>
              <a:t>11/27/2009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29B1DEF-6108-42A9-84D8-AA8DCCD6D9DD}"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F659837-426A-4C41-8C1F-1ED9B89B1FD7}" type="datetimeFigureOut">
              <a:rPr lang="en-US" smtClean="0"/>
              <a:pPr/>
              <a:t>11/27/2009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29B1DEF-6108-42A9-84D8-AA8DCCD6D9DD}"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F659837-426A-4C41-8C1F-1ED9B89B1FD7}" type="datetimeFigureOut">
              <a:rPr lang="en-US" smtClean="0"/>
              <a:pPr/>
              <a:t>11/27/2009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29B1DEF-6108-42A9-84D8-AA8DCCD6D9DD}"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659837-426A-4C41-8C1F-1ED9B89B1FD7}" type="datetimeFigureOut">
              <a:rPr lang="en-US" smtClean="0"/>
              <a:pPr/>
              <a:t>11/27/2009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29B1DEF-6108-42A9-84D8-AA8DCCD6D9D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659837-426A-4C41-8C1F-1ED9B89B1FD7}" type="datetimeFigureOut">
              <a:rPr lang="en-US" smtClean="0"/>
              <a:pPr/>
              <a:t>11/27/2009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29B1DEF-6108-42A9-84D8-AA8DCCD6D9DD}"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659837-426A-4C41-8C1F-1ED9B89B1FD7}" type="datetimeFigureOut">
              <a:rPr lang="en-US" smtClean="0"/>
              <a:pPr/>
              <a:t>11/27/2009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29B1DEF-6108-42A9-84D8-AA8DCCD6D9DD}"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659837-426A-4C41-8C1F-1ED9B89B1FD7}" type="datetimeFigureOut">
              <a:rPr lang="en-US" smtClean="0"/>
              <a:pPr/>
              <a:t>11/27/2009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9B1DEF-6108-42A9-84D8-AA8DCCD6D9D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Karen_yager_stage%205unit.docx"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wordle.net/" TargetMode="External"/><Relationship Id="rId7" Type="http://schemas.openxmlformats.org/officeDocument/2006/relationships/image" Target="../media/image10.png"/><Relationship Id="rId2" Type="http://schemas.openxmlformats.org/officeDocument/2006/relationships/hyperlink" Target="stage%205%20poetry%20unit%20poetry%20images%20%20pp.ppt" TargetMode="Externa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hyperlink" Target="http://www.wordle.net/show/wrdl/1379688/Imagery" TargetMode="External"/><Relationship Id="rId4" Type="http://schemas.openxmlformats.org/officeDocument/2006/relationships/hyperlink" Target="http://www.visuwords.com/"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www.abc.net.au/rn/poetica/features/pod/"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voki.com/" TargetMode="External"/><Relationship Id="rId2" Type="http://schemas.openxmlformats.org/officeDocument/2006/relationships/hyperlink" Target="http://www.wordle.net/" TargetMode="Externa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hyperlink" Target="http://audacity.sourceforge.net/" TargetMode="External"/><Relationship Id="rId2" Type="http://schemas.openxmlformats.org/officeDocument/2006/relationships/image" Target="../media/image24.png"/><Relationship Id="rId1" Type="http://schemas.openxmlformats.org/officeDocument/2006/relationships/slideLayout" Target="../slideLayouts/slideLayout4.xml"/><Relationship Id="rId4" Type="http://schemas.openxmlformats.org/officeDocument/2006/relationships/image" Target="../media/image25.jpeg"/></Relationships>
</file>

<file path=ppt/slides/_rels/slide2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hyperlink" Target="http://freemind.sourceforge.net/wiki/extensions/freemind/flashwindow.php?initLoadFile=/wiki/images/9/9c/Writing_an_essay_with_FreeMind.mm&amp;startCollapsedToLevel=5&amp;mm_title=Writing_an_essay_with_FreeMind.mm" TargetMode="External"/><Relationship Id="rId1" Type="http://schemas.openxmlformats.org/officeDocument/2006/relationships/slideLayout" Target="../slideLayouts/slideLayout4.xml"/><Relationship Id="rId4" Type="http://schemas.openxmlformats.org/officeDocument/2006/relationships/image" Target="../media/image31.jpeg"/></Relationships>
</file>

<file path=ppt/slides/_rels/slide32.xml.rels><?xml version="1.0" encoding="UTF-8" standalone="yes"?>
<Relationships xmlns="http://schemas.openxmlformats.org/package/2006/relationships"><Relationship Id="rId3" Type="http://schemas.openxmlformats.org/officeDocument/2006/relationships/hyperlink" Target="http://www.nap.edu/catalog.php?record_id=6160"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2.jpeg"/><Relationship Id="rId5" Type="http://schemas.openxmlformats.org/officeDocument/2006/relationships/hyperlink" Target="http://digiteen.ning.com/forum?page=4" TargetMode="External"/><Relationship Id="rId4" Type="http://schemas.openxmlformats.org/officeDocument/2006/relationships/hyperlink" Target="http://www.adobe.com/education/instruction/adsc/"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www.visuwords.com/?word=connected"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etc.usf.edu/plans/default.htm" TargetMode="External"/><Relationship Id="rId5" Type="http://schemas.openxmlformats.org/officeDocument/2006/relationships/hyperlink" Target="http://cooltoolsforschools.wikispaces.com/?responseToken=08d40fc592f425e0609f7b90a024fde22" TargetMode="External"/><Relationship Id="rId4" Type="http://schemas.openxmlformats.org/officeDocument/2006/relationships/hyperlink" Target="http://www.boxoftricks.net/?page_id=29" TargetMode="Externa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cunningham.acer.edu.au/dbtw-wpd/textbase/NSWIT/NSW_Digest_1_09.html" TargetMode="External"/><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udson%20river%20landing%20voice%20tapes.wmv" TargetMode="External"/><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alphaModFix amt="67000"/>
            <a:lum/>
          </a:blip>
          <a:srcRect/>
          <a:stretch>
            <a:fillRect l="-9000" r="-9000"/>
          </a:stretch>
        </a:blip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a:xfrm>
            <a:off x="0" y="4495800"/>
            <a:ext cx="9144000" cy="1470025"/>
          </a:xfrm>
        </p:spPr>
        <p:txBody>
          <a:bodyPr>
            <a:noAutofit/>
          </a:bodyPr>
          <a:lstStyle/>
          <a:p>
            <a:r>
              <a:rPr lang="en-US" sz="9600" dirty="0" smtClean="0">
                <a:latin typeface="Bernard MT Condensed" pitchFamily="18" charset="0"/>
              </a:rPr>
              <a:t>ICT &amp; Creativity</a:t>
            </a:r>
            <a:endParaRPr lang="en-US" sz="9600" dirty="0">
              <a:latin typeface="Bernard MT Condensed" pitchFamily="18" charset="0"/>
            </a:endParaRPr>
          </a:p>
        </p:txBody>
      </p:sp>
      <p:sp>
        <p:nvSpPr>
          <p:cNvPr id="6" name="Subtitle 5"/>
          <p:cNvSpPr>
            <a:spLocks noGrp="1"/>
          </p:cNvSpPr>
          <p:nvPr>
            <p:ph type="subTitle" idx="1"/>
          </p:nvPr>
        </p:nvSpPr>
        <p:spPr>
          <a:xfrm>
            <a:off x="1600200" y="6019800"/>
            <a:ext cx="7543800" cy="609600"/>
          </a:xfrm>
        </p:spPr>
        <p:txBody>
          <a:bodyPr>
            <a:noAutofit/>
          </a:bodyPr>
          <a:lstStyle/>
          <a:p>
            <a:r>
              <a:rPr lang="en-US" sz="3000" i="1" dirty="0" smtClean="0">
                <a:solidFill>
                  <a:schemeClr val="tx1"/>
                </a:solidFill>
              </a:rPr>
              <a:t>Karen.yager@det.nsw.edu.au</a:t>
            </a:r>
            <a:endParaRPr lang="en-US" sz="3000" i="1" dirty="0">
              <a:solidFill>
                <a:schemeClr val="tx1"/>
              </a:solidFill>
            </a:endParaRPr>
          </a:p>
        </p:txBody>
      </p:sp>
      <p:pic>
        <p:nvPicPr>
          <p:cNvPr id="8" name="Picture 3" descr="det-nsr-logo.jpg"/>
          <p:cNvPicPr>
            <a:picLocks noChangeAspect="1"/>
          </p:cNvPicPr>
          <p:nvPr/>
        </p:nvPicPr>
        <p:blipFill>
          <a:blip r:embed="rId4" cstate="print"/>
          <a:srcRect/>
          <a:stretch>
            <a:fillRect/>
          </a:stretch>
        </p:blipFill>
        <p:spPr bwMode="auto">
          <a:xfrm>
            <a:off x="0" y="5937326"/>
            <a:ext cx="1447800" cy="92067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4038600" cy="838200"/>
          </a:xfrm>
          <a:solidFill>
            <a:schemeClr val="tx2">
              <a:lumMod val="60000"/>
              <a:lumOff val="40000"/>
            </a:schemeClr>
          </a:solidFill>
          <a:ln>
            <a:solidFill>
              <a:schemeClr val="tx1"/>
            </a:solidFill>
          </a:ln>
        </p:spPr>
        <p:txBody>
          <a:bodyPr>
            <a:normAutofit/>
          </a:bodyPr>
          <a:lstStyle/>
          <a:p>
            <a:r>
              <a:rPr lang="en-AU" sz="4800" b="1" dirty="0" smtClean="0">
                <a:solidFill>
                  <a:schemeClr val="bg1"/>
                </a:solidFill>
              </a:rPr>
              <a:t>Imagery</a:t>
            </a:r>
            <a:endParaRPr lang="en-AU" sz="4800" b="1" dirty="0">
              <a:solidFill>
                <a:schemeClr val="bg1"/>
              </a:solidFill>
            </a:endParaRPr>
          </a:p>
        </p:txBody>
      </p:sp>
      <p:sp>
        <p:nvSpPr>
          <p:cNvPr id="3" name="Content Placeholder 2"/>
          <p:cNvSpPr>
            <a:spLocks noGrp="1"/>
          </p:cNvSpPr>
          <p:nvPr>
            <p:ph idx="1"/>
          </p:nvPr>
        </p:nvSpPr>
        <p:spPr>
          <a:xfrm>
            <a:off x="228600" y="1219200"/>
            <a:ext cx="4191000" cy="5334000"/>
          </a:xfrm>
        </p:spPr>
        <p:txBody>
          <a:bodyPr>
            <a:normAutofit fontScale="77500" lnSpcReduction="20000"/>
          </a:bodyPr>
          <a:lstStyle/>
          <a:p>
            <a:pPr>
              <a:buFont typeface="Wingdings" pitchFamily="2" charset="2"/>
              <a:buChar char="§"/>
            </a:pPr>
            <a:r>
              <a:rPr lang="en-AU" sz="4100" b="1" dirty="0" smtClean="0"/>
              <a:t>Essential Learning Goal</a:t>
            </a:r>
            <a:r>
              <a:rPr lang="en-AU" sz="4100" i="1" dirty="0" smtClean="0"/>
              <a:t>: </a:t>
            </a:r>
            <a:r>
              <a:rPr lang="en-AU" sz="4100" dirty="0" smtClean="0"/>
              <a:t>Students to appreciate why and how imagery has been crafted in writing.</a:t>
            </a:r>
            <a:endParaRPr lang="en-US" sz="4100" dirty="0" smtClean="0"/>
          </a:p>
          <a:p>
            <a:pPr>
              <a:buFont typeface="Wingdings" pitchFamily="2" charset="2"/>
              <a:buChar char="§"/>
            </a:pPr>
            <a:r>
              <a:rPr lang="en-AU" sz="4100" b="1" dirty="0" smtClean="0"/>
              <a:t>Overarching Question:</a:t>
            </a:r>
            <a:r>
              <a:rPr lang="en-AU" sz="4100" dirty="0" smtClean="0"/>
              <a:t> How and why do you enrich writing through imagery?</a:t>
            </a:r>
          </a:p>
          <a:p>
            <a:pPr>
              <a:buFont typeface="Wingdings" pitchFamily="2" charset="2"/>
              <a:buChar char="§"/>
            </a:pPr>
            <a:r>
              <a:rPr lang="en-AU" sz="4100" b="1" dirty="0" smtClean="0"/>
              <a:t>Outcomes: </a:t>
            </a:r>
            <a:r>
              <a:rPr lang="en-AU" sz="4100" dirty="0" smtClean="0"/>
              <a:t>1, 2, 3 &amp; 4</a:t>
            </a:r>
          </a:p>
          <a:p>
            <a:endParaRPr lang="en-AU" dirty="0"/>
          </a:p>
        </p:txBody>
      </p:sp>
      <p:pic>
        <p:nvPicPr>
          <p:cNvPr id="1026" name="Picture 2">
            <a:hlinkClick r:id="rId2" action="ppaction://hlinkfile"/>
          </p:cNvPr>
          <p:cNvPicPr>
            <a:picLocks noChangeAspect="1" noChangeArrowheads="1"/>
          </p:cNvPicPr>
          <p:nvPr/>
        </p:nvPicPr>
        <p:blipFill>
          <a:blip r:embed="rId3" cstate="print"/>
          <a:srcRect/>
          <a:stretch>
            <a:fillRect/>
          </a:stretch>
        </p:blipFill>
        <p:spPr bwMode="auto">
          <a:xfrm>
            <a:off x="4507604" y="0"/>
            <a:ext cx="4636395" cy="685800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4038600" cy="838200"/>
          </a:xfrm>
          <a:solidFill>
            <a:schemeClr val="tx2">
              <a:lumMod val="60000"/>
              <a:lumOff val="40000"/>
            </a:schemeClr>
          </a:solidFill>
          <a:ln>
            <a:solidFill>
              <a:schemeClr val="tx1"/>
            </a:solidFill>
          </a:ln>
        </p:spPr>
        <p:txBody>
          <a:bodyPr>
            <a:normAutofit/>
          </a:bodyPr>
          <a:lstStyle/>
          <a:p>
            <a:r>
              <a:rPr lang="en-AU" sz="4800" b="1" dirty="0" smtClean="0">
                <a:solidFill>
                  <a:schemeClr val="bg1"/>
                </a:solidFill>
              </a:rPr>
              <a:t>Imagery</a:t>
            </a:r>
            <a:endParaRPr lang="en-AU" sz="4800" b="1" dirty="0">
              <a:solidFill>
                <a:schemeClr val="bg1"/>
              </a:solidFill>
            </a:endParaRPr>
          </a:p>
        </p:txBody>
      </p:sp>
      <p:sp>
        <p:nvSpPr>
          <p:cNvPr id="3" name="Content Placeholder 2"/>
          <p:cNvSpPr>
            <a:spLocks noGrp="1"/>
          </p:cNvSpPr>
          <p:nvPr>
            <p:ph idx="1"/>
          </p:nvPr>
        </p:nvSpPr>
        <p:spPr>
          <a:xfrm>
            <a:off x="228600" y="1219200"/>
            <a:ext cx="4114800" cy="5334000"/>
          </a:xfrm>
        </p:spPr>
        <p:txBody>
          <a:bodyPr>
            <a:normAutofit lnSpcReduction="10000"/>
          </a:bodyPr>
          <a:lstStyle/>
          <a:p>
            <a:pPr>
              <a:buNone/>
            </a:pPr>
            <a:r>
              <a:rPr lang="en-AU" b="1" dirty="0" smtClean="0"/>
              <a:t>Key Learning Ideas:</a:t>
            </a:r>
            <a:endParaRPr lang="en-US" dirty="0" smtClean="0"/>
          </a:p>
          <a:p>
            <a:pPr lvl="0">
              <a:buFont typeface="Wingdings" pitchFamily="2" charset="2"/>
              <a:buChar char="§"/>
            </a:pPr>
            <a:r>
              <a:rPr lang="en-AU" dirty="0" smtClean="0"/>
              <a:t>The power of language to create evocative images</a:t>
            </a:r>
            <a:endParaRPr lang="en-US" i="1" dirty="0" smtClean="0"/>
          </a:p>
          <a:p>
            <a:pPr lvl="0">
              <a:buFont typeface="Wingdings" pitchFamily="2" charset="2"/>
              <a:buChar char="§"/>
            </a:pPr>
            <a:r>
              <a:rPr lang="en-AU" dirty="0" smtClean="0"/>
              <a:t>How poets craft and use imagery to convey meaning and provoke feelings</a:t>
            </a:r>
            <a:endParaRPr lang="en-US" i="1" dirty="0" smtClean="0"/>
          </a:p>
          <a:p>
            <a:pPr>
              <a:buFont typeface="Wingdings" pitchFamily="2" charset="2"/>
              <a:buChar char="§"/>
            </a:pPr>
            <a:r>
              <a:rPr lang="en-AU" dirty="0" smtClean="0"/>
              <a:t>How technology can be used to enhance the meaning of a text</a:t>
            </a:r>
            <a:endParaRPr lang="en-AU" dirty="0"/>
          </a:p>
        </p:txBody>
      </p:sp>
      <p:pic>
        <p:nvPicPr>
          <p:cNvPr id="1026" name="Picture 2"/>
          <p:cNvPicPr>
            <a:picLocks noChangeAspect="1" noChangeArrowheads="1"/>
          </p:cNvPicPr>
          <p:nvPr/>
        </p:nvPicPr>
        <p:blipFill>
          <a:blip r:embed="rId2" cstate="print"/>
          <a:srcRect/>
          <a:stretch>
            <a:fillRect/>
          </a:stretch>
        </p:blipFill>
        <p:spPr bwMode="auto">
          <a:xfrm>
            <a:off x="4507604" y="0"/>
            <a:ext cx="4636395" cy="68580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4038600" cy="838200"/>
          </a:xfrm>
          <a:solidFill>
            <a:schemeClr val="tx2">
              <a:lumMod val="60000"/>
              <a:lumOff val="40000"/>
            </a:schemeClr>
          </a:solidFill>
          <a:ln>
            <a:solidFill>
              <a:schemeClr val="tx1"/>
            </a:solidFill>
          </a:ln>
        </p:spPr>
        <p:txBody>
          <a:bodyPr>
            <a:normAutofit/>
          </a:bodyPr>
          <a:lstStyle/>
          <a:p>
            <a:r>
              <a:rPr lang="en-AU" sz="4800" b="1" dirty="0" smtClean="0">
                <a:solidFill>
                  <a:schemeClr val="bg1"/>
                </a:solidFill>
              </a:rPr>
              <a:t>Imagery</a:t>
            </a:r>
            <a:endParaRPr lang="en-AU" sz="4800" b="1" dirty="0">
              <a:solidFill>
                <a:schemeClr val="bg1"/>
              </a:solidFill>
            </a:endParaRPr>
          </a:p>
        </p:txBody>
      </p:sp>
      <p:sp>
        <p:nvSpPr>
          <p:cNvPr id="3" name="Content Placeholder 2"/>
          <p:cNvSpPr>
            <a:spLocks noGrp="1"/>
          </p:cNvSpPr>
          <p:nvPr>
            <p:ph idx="1"/>
          </p:nvPr>
        </p:nvSpPr>
        <p:spPr>
          <a:xfrm>
            <a:off x="228600" y="1219200"/>
            <a:ext cx="4114800" cy="5334000"/>
          </a:xfrm>
        </p:spPr>
        <p:txBody>
          <a:bodyPr>
            <a:normAutofit/>
          </a:bodyPr>
          <a:lstStyle/>
          <a:p>
            <a:pPr>
              <a:buNone/>
            </a:pPr>
            <a:r>
              <a:rPr lang="en-AU" b="1" dirty="0" smtClean="0"/>
              <a:t>Assessment:</a:t>
            </a:r>
            <a:endParaRPr lang="en-AU" b="1" dirty="0" smtClean="0"/>
          </a:p>
          <a:p>
            <a:pPr lvl="0">
              <a:buFont typeface="Wingdings" pitchFamily="2" charset="2"/>
              <a:buChar char="§"/>
            </a:pPr>
            <a:r>
              <a:rPr lang="en-AU" dirty="0" smtClean="0"/>
              <a:t>Composing original multimedia text featuring imagery: 1, 3 &amp; 4 </a:t>
            </a:r>
            <a:endParaRPr lang="en-US" i="1" dirty="0" smtClean="0"/>
          </a:p>
          <a:p>
            <a:pPr lvl="0">
              <a:buFont typeface="Wingdings" pitchFamily="2" charset="2"/>
              <a:buChar char="§"/>
            </a:pPr>
            <a:r>
              <a:rPr lang="en-AU" dirty="0" smtClean="0"/>
              <a:t>Critical response to use of imagery and evaluation of the medium of production: 1, 2 &amp; 4 </a:t>
            </a:r>
            <a:endParaRPr lang="en-US" i="1" dirty="0" smtClean="0"/>
          </a:p>
          <a:p>
            <a:pPr>
              <a:buNone/>
            </a:pPr>
            <a:endParaRPr lang="en-AU" dirty="0"/>
          </a:p>
        </p:txBody>
      </p:sp>
      <p:pic>
        <p:nvPicPr>
          <p:cNvPr id="5" name="Picture 4" descr="pen.jpg"/>
          <p:cNvPicPr>
            <a:picLocks noChangeAspect="1"/>
          </p:cNvPicPr>
          <p:nvPr/>
        </p:nvPicPr>
        <p:blipFill>
          <a:blip r:embed="rId2" cstate="print"/>
          <a:stretch>
            <a:fillRect/>
          </a:stretch>
        </p:blipFill>
        <p:spPr>
          <a:xfrm>
            <a:off x="4572000" y="0"/>
            <a:ext cx="4572000" cy="685800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4191000" cy="944562"/>
          </a:xfrm>
          <a:solidFill>
            <a:srgbClr val="CC00CC"/>
          </a:solidFill>
          <a:ln>
            <a:solidFill>
              <a:schemeClr val="tx1"/>
            </a:solidFill>
          </a:ln>
        </p:spPr>
        <p:txBody>
          <a:bodyPr>
            <a:normAutofit/>
          </a:bodyPr>
          <a:lstStyle/>
          <a:p>
            <a:r>
              <a:rPr lang="en-AU" sz="4800" b="1" dirty="0" smtClean="0">
                <a:solidFill>
                  <a:schemeClr val="bg1"/>
                </a:solidFill>
              </a:rPr>
              <a:t>Imagery</a:t>
            </a:r>
            <a:endParaRPr lang="en-AU" sz="4800" b="1" dirty="0">
              <a:solidFill>
                <a:schemeClr val="bg1"/>
              </a:solidFill>
            </a:endParaRPr>
          </a:p>
        </p:txBody>
      </p:sp>
      <p:sp>
        <p:nvSpPr>
          <p:cNvPr id="3" name="Content Placeholder 2"/>
          <p:cNvSpPr>
            <a:spLocks noGrp="1"/>
          </p:cNvSpPr>
          <p:nvPr>
            <p:ph idx="1"/>
          </p:nvPr>
        </p:nvSpPr>
        <p:spPr>
          <a:xfrm>
            <a:off x="381000" y="1371600"/>
            <a:ext cx="4191000" cy="5257800"/>
          </a:xfrm>
        </p:spPr>
        <p:txBody>
          <a:bodyPr>
            <a:normAutofit lnSpcReduction="10000"/>
          </a:bodyPr>
          <a:lstStyle/>
          <a:p>
            <a:pPr>
              <a:buNone/>
            </a:pPr>
            <a:r>
              <a:rPr lang="en-AU" b="1" dirty="0" smtClean="0"/>
              <a:t>Week 1:</a:t>
            </a:r>
          </a:p>
          <a:p>
            <a:pPr>
              <a:buFont typeface="Wingdings" pitchFamily="2" charset="2"/>
              <a:buChar char="§"/>
            </a:pPr>
            <a:r>
              <a:rPr lang="en-AU" dirty="0" smtClean="0"/>
              <a:t>The </a:t>
            </a:r>
            <a:r>
              <a:rPr lang="en-AU" dirty="0" smtClean="0">
                <a:hlinkClick r:id="rId2" action="ppaction://hlinkpres?slideindex=1&amp;slidetitle="/>
              </a:rPr>
              <a:t>crafting</a:t>
            </a:r>
            <a:r>
              <a:rPr lang="en-AU" dirty="0" smtClean="0"/>
              <a:t> of imagery</a:t>
            </a:r>
          </a:p>
          <a:p>
            <a:pPr>
              <a:buFont typeface="Wingdings" pitchFamily="2" charset="2"/>
              <a:buChar char="§"/>
            </a:pPr>
            <a:r>
              <a:rPr lang="en-AU" dirty="0" smtClean="0"/>
              <a:t>A concept map using </a:t>
            </a:r>
            <a:r>
              <a:rPr lang="en-AU" b="1" i="1" dirty="0" smtClean="0"/>
              <a:t>Freemind </a:t>
            </a:r>
            <a:r>
              <a:rPr lang="en-AU" dirty="0" smtClean="0"/>
              <a:t>or a word cloud using </a:t>
            </a:r>
            <a:r>
              <a:rPr lang="en-AU" b="1" i="1" dirty="0" smtClean="0"/>
              <a:t>Wordle - </a:t>
            </a:r>
            <a:r>
              <a:rPr lang="en-AU" i="1" u="sng" dirty="0" smtClean="0">
                <a:hlinkClick r:id="rId3"/>
              </a:rPr>
              <a:t>http://www.wordle.net/</a:t>
            </a:r>
            <a:r>
              <a:rPr lang="en-AU" b="1" i="1" dirty="0" smtClean="0"/>
              <a:t> </a:t>
            </a:r>
          </a:p>
          <a:p>
            <a:pPr>
              <a:buFont typeface="Wingdings" pitchFamily="2" charset="2"/>
              <a:buChar char="§"/>
            </a:pPr>
            <a:r>
              <a:rPr lang="en-AU" dirty="0" smtClean="0"/>
              <a:t>Visuword - </a:t>
            </a:r>
            <a:r>
              <a:rPr lang="en-AU" u="sng" dirty="0" smtClean="0">
                <a:hlinkClick r:id="rId4"/>
              </a:rPr>
              <a:t>http://www.visuwords.com/</a:t>
            </a:r>
            <a:endParaRPr lang="en-AU" dirty="0" smtClean="0"/>
          </a:p>
        </p:txBody>
      </p:sp>
      <p:pic>
        <p:nvPicPr>
          <p:cNvPr id="4" name="Picture 3" descr="http://www.wordle.net/thumb/wrdl/1379688/Imagery">
            <a:hlinkClick r:id="rId5" tooltip="Imagery"/>
          </p:cNvPr>
          <p:cNvPicPr/>
          <p:nvPr/>
        </p:nvPicPr>
        <p:blipFill>
          <a:blip r:embed="rId6" cstate="print"/>
          <a:srcRect/>
          <a:stretch>
            <a:fillRect/>
          </a:stretch>
        </p:blipFill>
        <p:spPr bwMode="auto">
          <a:xfrm>
            <a:off x="4724400" y="0"/>
            <a:ext cx="4419600" cy="3429000"/>
          </a:xfrm>
          <a:prstGeom prst="rect">
            <a:avLst/>
          </a:prstGeom>
          <a:noFill/>
          <a:ln w="9525">
            <a:noFill/>
            <a:miter lim="800000"/>
            <a:headEnd/>
            <a:tailEnd/>
          </a:ln>
        </p:spPr>
      </p:pic>
      <p:pic>
        <p:nvPicPr>
          <p:cNvPr id="40962" name="Picture 2" descr="http://dialog.ac-reims.fr/stitechnoreims/local/cache-vignettes/L300xH200/logo_freemind-f4693.png"/>
          <p:cNvPicPr>
            <a:picLocks noChangeAspect="1" noChangeArrowheads="1"/>
          </p:cNvPicPr>
          <p:nvPr/>
        </p:nvPicPr>
        <p:blipFill>
          <a:blip r:embed="rId7" cstate="print"/>
          <a:srcRect/>
          <a:stretch>
            <a:fillRect/>
          </a:stretch>
        </p:blipFill>
        <p:spPr bwMode="auto">
          <a:xfrm>
            <a:off x="4724400" y="3429000"/>
            <a:ext cx="4419600" cy="342900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3886200" cy="868362"/>
          </a:xfrm>
          <a:solidFill>
            <a:schemeClr val="accent2">
              <a:lumMod val="60000"/>
              <a:lumOff val="40000"/>
            </a:schemeClr>
          </a:solidFill>
          <a:ln>
            <a:solidFill>
              <a:schemeClr val="tx1"/>
            </a:solidFill>
          </a:ln>
        </p:spPr>
        <p:txBody>
          <a:bodyPr>
            <a:normAutofit/>
          </a:bodyPr>
          <a:lstStyle/>
          <a:p>
            <a:r>
              <a:rPr lang="en-US" sz="4800" b="1" dirty="0" smtClean="0">
                <a:solidFill>
                  <a:schemeClr val="bg1"/>
                </a:solidFill>
              </a:rPr>
              <a:t>Imagery</a:t>
            </a:r>
            <a:endParaRPr lang="en-US" sz="4800" b="1" dirty="0">
              <a:solidFill>
                <a:schemeClr val="bg1"/>
              </a:solidFill>
            </a:endParaRPr>
          </a:p>
        </p:txBody>
      </p:sp>
      <p:sp>
        <p:nvSpPr>
          <p:cNvPr id="3" name="Content Placeholder 2"/>
          <p:cNvSpPr>
            <a:spLocks noGrp="1"/>
          </p:cNvSpPr>
          <p:nvPr>
            <p:ph idx="1"/>
          </p:nvPr>
        </p:nvSpPr>
        <p:spPr>
          <a:xfrm>
            <a:off x="457200" y="1219200"/>
            <a:ext cx="3810000" cy="5334000"/>
          </a:xfrm>
        </p:spPr>
        <p:txBody>
          <a:bodyPr>
            <a:normAutofit fontScale="62500" lnSpcReduction="20000"/>
          </a:bodyPr>
          <a:lstStyle/>
          <a:p>
            <a:pPr>
              <a:buFont typeface="Wingdings" pitchFamily="2" charset="2"/>
              <a:buChar char="§"/>
            </a:pPr>
            <a:r>
              <a:rPr lang="en-AU" sz="4200" dirty="0" smtClean="0"/>
              <a:t>Imagery through visual </a:t>
            </a:r>
            <a:r>
              <a:rPr lang="en-AU" sz="4200" dirty="0" smtClean="0"/>
              <a:t>pictures:</a:t>
            </a:r>
          </a:p>
          <a:p>
            <a:pPr lvl="0">
              <a:buFontTx/>
              <a:buChar char="-"/>
            </a:pPr>
            <a:r>
              <a:rPr lang="en-AU" sz="4200" dirty="0" smtClean="0"/>
              <a:t>Embarking </a:t>
            </a:r>
            <a:r>
              <a:rPr lang="en-AU" sz="4200" dirty="0" smtClean="0"/>
              <a:t>from a train at a crowded </a:t>
            </a:r>
            <a:r>
              <a:rPr lang="en-AU" sz="4200" dirty="0" smtClean="0"/>
              <a:t>station</a:t>
            </a:r>
            <a:endParaRPr lang="en-US" sz="4200" dirty="0" smtClean="0"/>
          </a:p>
          <a:p>
            <a:pPr lvl="0">
              <a:buFontTx/>
              <a:buChar char="-"/>
            </a:pPr>
            <a:r>
              <a:rPr lang="en-AU" sz="4200" dirty="0" smtClean="0"/>
              <a:t>An </a:t>
            </a:r>
            <a:r>
              <a:rPr lang="en-AU" sz="4200" dirty="0" smtClean="0"/>
              <a:t>escaped balloon and a distraught </a:t>
            </a:r>
            <a:r>
              <a:rPr lang="en-AU" sz="4200" dirty="0" smtClean="0"/>
              <a:t>child</a:t>
            </a:r>
          </a:p>
          <a:p>
            <a:pPr lvl="0">
              <a:buFont typeface="Wingdings" pitchFamily="2" charset="2"/>
              <a:buChar char="§"/>
            </a:pPr>
            <a:r>
              <a:rPr lang="en-US" sz="4200" dirty="0" smtClean="0"/>
              <a:t>Imagery through sound: </a:t>
            </a:r>
          </a:p>
          <a:p>
            <a:pPr>
              <a:buFontTx/>
              <a:buChar char="-"/>
            </a:pPr>
            <a:r>
              <a:rPr lang="en-AU" sz="4200" dirty="0" smtClean="0"/>
              <a:t>Heavy </a:t>
            </a:r>
            <a:r>
              <a:rPr lang="en-AU" sz="4200" dirty="0" smtClean="0"/>
              <a:t>rain pounding into puddles at night under a street </a:t>
            </a:r>
            <a:r>
              <a:rPr lang="en-AU" sz="4200" dirty="0" smtClean="0"/>
              <a:t>light</a:t>
            </a:r>
          </a:p>
          <a:p>
            <a:pPr lvl="0">
              <a:buFontTx/>
              <a:buChar char="-"/>
            </a:pPr>
            <a:r>
              <a:rPr lang="en-AU" sz="4200" dirty="0" smtClean="0"/>
              <a:t>The last few minutes of a major examination that you sat for without </a:t>
            </a:r>
            <a:r>
              <a:rPr lang="en-AU" sz="4200" dirty="0" smtClean="0"/>
              <a:t>studying</a:t>
            </a:r>
            <a:endParaRPr lang="en-US" sz="4200" dirty="0" smtClean="0"/>
          </a:p>
          <a:p>
            <a:pPr lvl="0">
              <a:buNone/>
            </a:pPr>
            <a:endParaRPr lang="en-US" dirty="0" smtClean="0"/>
          </a:p>
          <a:p>
            <a:pPr>
              <a:buNone/>
            </a:pPr>
            <a:endParaRPr lang="en-US" dirty="0" smtClean="0"/>
          </a:p>
          <a:p>
            <a:endParaRPr lang="en-US" dirty="0"/>
          </a:p>
        </p:txBody>
      </p:sp>
      <p:pic>
        <p:nvPicPr>
          <p:cNvPr id="1026" name="Picture 2" descr="http://ferdyonfilms.com/Balloon%202.jpg"/>
          <p:cNvPicPr>
            <a:picLocks noChangeAspect="1" noChangeArrowheads="1"/>
          </p:cNvPicPr>
          <p:nvPr/>
        </p:nvPicPr>
        <p:blipFill>
          <a:blip r:embed="rId2"/>
          <a:srcRect/>
          <a:stretch>
            <a:fillRect/>
          </a:stretch>
        </p:blipFill>
        <p:spPr bwMode="auto">
          <a:xfrm>
            <a:off x="4474649" y="0"/>
            <a:ext cx="4669351" cy="6858000"/>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4343400" cy="868362"/>
          </a:xfrm>
          <a:solidFill>
            <a:schemeClr val="tx2">
              <a:lumMod val="40000"/>
              <a:lumOff val="60000"/>
            </a:schemeClr>
          </a:solidFill>
          <a:ln>
            <a:solidFill>
              <a:schemeClr val="tx1"/>
            </a:solidFill>
          </a:ln>
        </p:spPr>
        <p:txBody>
          <a:bodyPr/>
          <a:lstStyle/>
          <a:p>
            <a:r>
              <a:rPr lang="en-AU" b="1" dirty="0" smtClean="0"/>
              <a:t>Crafting Imagery</a:t>
            </a:r>
            <a:endParaRPr lang="en-AU" b="1" dirty="0"/>
          </a:p>
        </p:txBody>
      </p:sp>
      <p:sp>
        <p:nvSpPr>
          <p:cNvPr id="3" name="Content Placeholder 2"/>
          <p:cNvSpPr>
            <a:spLocks noGrp="1"/>
          </p:cNvSpPr>
          <p:nvPr>
            <p:ph idx="1"/>
          </p:nvPr>
        </p:nvSpPr>
        <p:spPr>
          <a:xfrm>
            <a:off x="304800" y="1219200"/>
            <a:ext cx="4343400" cy="5334000"/>
          </a:xfrm>
          <a:ln>
            <a:solidFill>
              <a:schemeClr val="bg1"/>
            </a:solidFill>
          </a:ln>
        </p:spPr>
        <p:txBody>
          <a:bodyPr>
            <a:normAutofit fontScale="85000" lnSpcReduction="20000"/>
          </a:bodyPr>
          <a:lstStyle/>
          <a:p>
            <a:pPr>
              <a:buNone/>
            </a:pPr>
            <a:r>
              <a:rPr lang="en-AU" b="1" dirty="0" smtClean="0"/>
              <a:t>Week 2:</a:t>
            </a:r>
          </a:p>
          <a:p>
            <a:pPr>
              <a:buFont typeface="Wingdings" pitchFamily="2" charset="2"/>
              <a:buChar char="§"/>
            </a:pPr>
            <a:r>
              <a:rPr lang="en-AU" dirty="0" smtClean="0"/>
              <a:t>Select one of your descriptions and create a 50-word flash fiction text featuring imagery that appeals to the sense of sight and hearing. Record a reading of your text in One Note using the record button. </a:t>
            </a:r>
            <a:endParaRPr lang="en-AU" dirty="0" smtClean="0"/>
          </a:p>
          <a:p>
            <a:pPr>
              <a:buFont typeface="Wingdings" pitchFamily="2" charset="2"/>
              <a:buChar char="§"/>
            </a:pPr>
            <a:r>
              <a:rPr lang="en-AU" dirty="0" smtClean="0"/>
              <a:t>Haikus – </a:t>
            </a:r>
            <a:r>
              <a:rPr lang="en-AU" b="1" i="1" dirty="0" smtClean="0"/>
              <a:t>Adobe Presenter</a:t>
            </a:r>
          </a:p>
          <a:p>
            <a:pPr>
              <a:buFont typeface="Wingdings" pitchFamily="2" charset="2"/>
              <a:buChar char="§"/>
            </a:pPr>
            <a:r>
              <a:rPr lang="en-AU" dirty="0" smtClean="0"/>
              <a:t>Podcasts - </a:t>
            </a:r>
            <a:r>
              <a:rPr lang="en-AU" u="sng" dirty="0" smtClean="0">
                <a:hlinkClick r:id="rId2"/>
              </a:rPr>
              <a:t>http://www.abc.net.au/rn/poetica/features/pod/</a:t>
            </a:r>
            <a:endParaRPr lang="en-AU" dirty="0" smtClean="0"/>
          </a:p>
          <a:p>
            <a:endParaRPr lang="en-AU" dirty="0"/>
          </a:p>
        </p:txBody>
      </p:sp>
      <p:pic>
        <p:nvPicPr>
          <p:cNvPr id="4" name="Picture 3" descr="alice.bmp"/>
          <p:cNvPicPr>
            <a:picLocks noChangeAspect="1"/>
          </p:cNvPicPr>
          <p:nvPr/>
        </p:nvPicPr>
        <p:blipFill>
          <a:blip r:embed="rId3" cstate="print"/>
          <a:stretch>
            <a:fillRect/>
          </a:stretch>
        </p:blipFill>
        <p:spPr>
          <a:xfrm>
            <a:off x="4876800" y="0"/>
            <a:ext cx="4267200" cy="685800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4114800" cy="715962"/>
          </a:xfrm>
          <a:solidFill>
            <a:srgbClr val="FFC000"/>
          </a:solidFill>
          <a:ln>
            <a:solidFill>
              <a:schemeClr val="tx1"/>
            </a:solidFill>
          </a:ln>
        </p:spPr>
        <p:txBody>
          <a:bodyPr>
            <a:normAutofit fontScale="90000"/>
          </a:bodyPr>
          <a:lstStyle/>
          <a:p>
            <a:r>
              <a:rPr lang="en-US" b="1" dirty="0" smtClean="0"/>
              <a:t>Imagery in Poetry</a:t>
            </a:r>
            <a:endParaRPr lang="en-US" b="1" dirty="0"/>
          </a:p>
        </p:txBody>
      </p:sp>
      <p:sp>
        <p:nvSpPr>
          <p:cNvPr id="3" name="Content Placeholder 2"/>
          <p:cNvSpPr>
            <a:spLocks noGrp="1"/>
          </p:cNvSpPr>
          <p:nvPr>
            <p:ph idx="1"/>
          </p:nvPr>
        </p:nvSpPr>
        <p:spPr>
          <a:xfrm>
            <a:off x="228600" y="1219200"/>
            <a:ext cx="4191000" cy="5257800"/>
          </a:xfrm>
        </p:spPr>
        <p:txBody>
          <a:bodyPr>
            <a:normAutofit fontScale="85000" lnSpcReduction="20000"/>
          </a:bodyPr>
          <a:lstStyle/>
          <a:p>
            <a:pPr>
              <a:buNone/>
            </a:pPr>
            <a:r>
              <a:rPr lang="en-US" b="1" dirty="0" smtClean="0"/>
              <a:t>Week 3:</a:t>
            </a:r>
          </a:p>
          <a:p>
            <a:pPr>
              <a:buFont typeface="Wingdings" pitchFamily="2" charset="2"/>
              <a:buChar char="§"/>
            </a:pPr>
            <a:r>
              <a:rPr lang="en-US" dirty="0" smtClean="0"/>
              <a:t>Robert Gray: critical response to his use of imagery – ‘Flames and Dangling Wire’</a:t>
            </a:r>
          </a:p>
          <a:p>
            <a:pPr>
              <a:buNone/>
            </a:pPr>
            <a:r>
              <a:rPr lang="en-US" dirty="0" smtClean="0"/>
              <a:t>	</a:t>
            </a:r>
            <a:r>
              <a:rPr lang="en-US" i="1" dirty="0" smtClean="0"/>
              <a:t>On a highway over the marshland.</a:t>
            </a:r>
          </a:p>
          <a:p>
            <a:pPr>
              <a:buNone/>
            </a:pPr>
            <a:r>
              <a:rPr lang="en-US" i="1" dirty="0" smtClean="0"/>
              <a:t>	Off to one side, the smoke of different fires in a row,</a:t>
            </a:r>
          </a:p>
          <a:p>
            <a:pPr>
              <a:buNone/>
            </a:pPr>
            <a:r>
              <a:rPr lang="en-US" i="1" dirty="0" smtClean="0"/>
              <a:t>	like fingers spread and dragged to smudge.</a:t>
            </a:r>
          </a:p>
          <a:p>
            <a:pPr>
              <a:buNone/>
            </a:pPr>
            <a:r>
              <a:rPr lang="en-US" i="1" dirty="0" smtClean="0"/>
              <a:t>	It is the always-burning dump.</a:t>
            </a:r>
          </a:p>
          <a:p>
            <a:pPr>
              <a:buFont typeface="Wingdings" pitchFamily="2" charset="2"/>
              <a:buChar char="§"/>
            </a:pPr>
            <a:r>
              <a:rPr lang="en-US" b="1" dirty="0" smtClean="0"/>
              <a:t>OneNote</a:t>
            </a:r>
            <a:r>
              <a:rPr lang="en-US" i="1" dirty="0" smtClean="0"/>
              <a:t> </a:t>
            </a:r>
            <a:r>
              <a:rPr lang="en-US" dirty="0" smtClean="0"/>
              <a:t>for all work</a:t>
            </a:r>
            <a:endParaRPr lang="en-US" dirty="0"/>
          </a:p>
        </p:txBody>
      </p:sp>
      <p:pic>
        <p:nvPicPr>
          <p:cNvPr id="4" name="Picture 3" descr="http://www.foothilltech.org/ccrouch/art/political_proj/images/raft_of_the_medusa.jpg"/>
          <p:cNvPicPr/>
          <p:nvPr/>
        </p:nvPicPr>
        <p:blipFill>
          <a:blip r:embed="rId2" cstate="print"/>
          <a:srcRect/>
          <a:stretch>
            <a:fillRect/>
          </a:stretch>
        </p:blipFill>
        <p:spPr bwMode="auto">
          <a:xfrm>
            <a:off x="4572000" y="0"/>
            <a:ext cx="4572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4191000" cy="868362"/>
          </a:xfrm>
          <a:solidFill>
            <a:schemeClr val="bg1">
              <a:lumMod val="75000"/>
            </a:schemeClr>
          </a:solidFill>
          <a:ln>
            <a:solidFill>
              <a:schemeClr val="tx1"/>
            </a:solidFill>
          </a:ln>
        </p:spPr>
        <p:txBody>
          <a:bodyPr>
            <a:normAutofit/>
          </a:bodyPr>
          <a:lstStyle/>
          <a:p>
            <a:r>
              <a:rPr lang="en-US" sz="3600" b="1" dirty="0" smtClean="0">
                <a:solidFill>
                  <a:schemeClr val="bg1"/>
                </a:solidFill>
              </a:rPr>
              <a:t>Imagery to Persuade</a:t>
            </a:r>
            <a:endParaRPr lang="en-US" sz="3600" b="1" dirty="0">
              <a:solidFill>
                <a:schemeClr val="bg1"/>
              </a:solidFill>
            </a:endParaRPr>
          </a:p>
        </p:txBody>
      </p:sp>
      <p:sp>
        <p:nvSpPr>
          <p:cNvPr id="3" name="Content Placeholder 2"/>
          <p:cNvSpPr>
            <a:spLocks noGrp="1"/>
          </p:cNvSpPr>
          <p:nvPr>
            <p:ph idx="1"/>
          </p:nvPr>
        </p:nvSpPr>
        <p:spPr>
          <a:xfrm>
            <a:off x="228600" y="1295400"/>
            <a:ext cx="4267200" cy="5181600"/>
          </a:xfrm>
        </p:spPr>
        <p:txBody>
          <a:bodyPr>
            <a:normAutofit lnSpcReduction="10000"/>
          </a:bodyPr>
          <a:lstStyle/>
          <a:p>
            <a:pPr>
              <a:buNone/>
            </a:pPr>
            <a:r>
              <a:rPr lang="en-US" b="1" dirty="0" smtClean="0"/>
              <a:t>Week 4:</a:t>
            </a:r>
          </a:p>
          <a:p>
            <a:pPr>
              <a:buFont typeface="Wingdings" pitchFamily="2" charset="2"/>
              <a:buChar char="§"/>
            </a:pPr>
            <a:r>
              <a:rPr lang="en-US" dirty="0" smtClean="0"/>
              <a:t>Famous speeches: </a:t>
            </a:r>
            <a:r>
              <a:rPr lang="en-US" dirty="0" smtClean="0"/>
              <a:t>podcasts </a:t>
            </a:r>
            <a:r>
              <a:rPr lang="en-US" dirty="0" smtClean="0"/>
              <a:t>and vodcasts</a:t>
            </a:r>
          </a:p>
          <a:p>
            <a:pPr>
              <a:buFont typeface="Wingdings" pitchFamily="2" charset="2"/>
              <a:buChar char="§"/>
            </a:pPr>
            <a:r>
              <a:rPr lang="en-AU" dirty="0" smtClean="0"/>
              <a:t>Write and record an original speech no longer than two minutes – use </a:t>
            </a:r>
            <a:r>
              <a:rPr lang="en-AU" b="1" i="1" dirty="0" smtClean="0"/>
              <a:t>Audacity</a:t>
            </a:r>
          </a:p>
          <a:p>
            <a:pPr>
              <a:buFont typeface="Wingdings" pitchFamily="2" charset="2"/>
              <a:buChar char="§"/>
            </a:pPr>
            <a:r>
              <a:rPr lang="en-AU" dirty="0" smtClean="0"/>
              <a:t>Formal essay placed in </a:t>
            </a:r>
            <a:r>
              <a:rPr lang="en-AU" b="1" i="1" dirty="0" smtClean="0"/>
              <a:t>OneNote</a:t>
            </a:r>
            <a:endParaRPr lang="en-US" b="1" i="1" dirty="0" smtClean="0"/>
          </a:p>
          <a:p>
            <a:pPr>
              <a:buFont typeface="Wingdings" pitchFamily="2" charset="2"/>
              <a:buChar char="§"/>
            </a:pPr>
            <a:endParaRPr lang="en-US" dirty="0"/>
          </a:p>
        </p:txBody>
      </p:sp>
      <p:pic>
        <p:nvPicPr>
          <p:cNvPr id="77826" name="Picture 2" descr="http://www.writespirit.net/inspirational_talks/political/martin_luther_king_talks/martin-luther-king2.jpg"/>
          <p:cNvPicPr>
            <a:picLocks noChangeAspect="1" noChangeArrowheads="1"/>
          </p:cNvPicPr>
          <p:nvPr/>
        </p:nvPicPr>
        <p:blipFill>
          <a:blip r:embed="rId2" cstate="print"/>
          <a:srcRect/>
          <a:stretch>
            <a:fillRect/>
          </a:stretch>
        </p:blipFill>
        <p:spPr bwMode="auto">
          <a:xfrm>
            <a:off x="4648201" y="-1"/>
            <a:ext cx="4495800" cy="3352801"/>
          </a:xfrm>
          <a:prstGeom prst="rect">
            <a:avLst/>
          </a:prstGeom>
          <a:noFill/>
        </p:spPr>
      </p:pic>
      <p:pic>
        <p:nvPicPr>
          <p:cNvPr id="77828" name="Picture 4" descr="http://toddborger.files.wordpress.com/2009/04/churchill.jpg"/>
          <p:cNvPicPr>
            <a:picLocks noChangeAspect="1" noChangeArrowheads="1"/>
          </p:cNvPicPr>
          <p:nvPr/>
        </p:nvPicPr>
        <p:blipFill>
          <a:blip r:embed="rId3" cstate="print"/>
          <a:srcRect/>
          <a:stretch>
            <a:fillRect/>
          </a:stretch>
        </p:blipFill>
        <p:spPr bwMode="auto">
          <a:xfrm>
            <a:off x="4648201" y="3352800"/>
            <a:ext cx="4495800" cy="350520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4191000" cy="868362"/>
          </a:xfrm>
          <a:gradFill flip="none" rotWithShape="1">
            <a:gsLst>
              <a:gs pos="0">
                <a:schemeClr val="accent2">
                  <a:lumMod val="60000"/>
                  <a:lumOff val="40000"/>
                  <a:tint val="66000"/>
                  <a:satMod val="160000"/>
                </a:schemeClr>
              </a:gs>
              <a:gs pos="50000">
                <a:schemeClr val="accent2">
                  <a:lumMod val="60000"/>
                  <a:lumOff val="40000"/>
                  <a:tint val="44500"/>
                  <a:satMod val="160000"/>
                </a:schemeClr>
              </a:gs>
              <a:gs pos="100000">
                <a:schemeClr val="accent2">
                  <a:lumMod val="60000"/>
                  <a:lumOff val="40000"/>
                  <a:tint val="23500"/>
                  <a:satMod val="160000"/>
                </a:schemeClr>
              </a:gs>
            </a:gsLst>
            <a:lin ang="18900000" scaled="1"/>
            <a:tileRect/>
          </a:gradFill>
          <a:ln>
            <a:solidFill>
              <a:schemeClr val="tx1"/>
            </a:solidFill>
          </a:ln>
        </p:spPr>
        <p:txBody>
          <a:bodyPr/>
          <a:lstStyle/>
          <a:p>
            <a:r>
              <a:rPr lang="en-AU" dirty="0" smtClean="0"/>
              <a:t>Characterisation</a:t>
            </a:r>
            <a:endParaRPr lang="en-AU" dirty="0"/>
          </a:p>
        </p:txBody>
      </p:sp>
      <p:sp>
        <p:nvSpPr>
          <p:cNvPr id="3" name="Content Placeholder 2"/>
          <p:cNvSpPr>
            <a:spLocks noGrp="1"/>
          </p:cNvSpPr>
          <p:nvPr>
            <p:ph idx="1"/>
          </p:nvPr>
        </p:nvSpPr>
        <p:spPr>
          <a:xfrm>
            <a:off x="228600" y="1295400"/>
            <a:ext cx="4191000" cy="5334000"/>
          </a:xfrm>
        </p:spPr>
        <p:txBody>
          <a:bodyPr/>
          <a:lstStyle/>
          <a:p>
            <a:pPr>
              <a:buFont typeface="Wingdings" pitchFamily="2" charset="2"/>
              <a:buChar char="§"/>
            </a:pPr>
            <a:r>
              <a:rPr lang="en-AU" b="1" dirty="0" smtClean="0"/>
              <a:t>Essential Learning Goal</a:t>
            </a:r>
            <a:r>
              <a:rPr lang="en-AU" i="1" dirty="0" smtClean="0"/>
              <a:t>: </a:t>
            </a:r>
            <a:r>
              <a:rPr lang="en-AU" dirty="0" smtClean="0"/>
              <a:t>Students to appreciate how characters are crafted</a:t>
            </a:r>
            <a:endParaRPr lang="en-US" dirty="0" smtClean="0"/>
          </a:p>
          <a:p>
            <a:pPr>
              <a:buFont typeface="Wingdings" pitchFamily="2" charset="2"/>
              <a:buChar char="§"/>
            </a:pPr>
            <a:r>
              <a:rPr lang="en-AU" b="1" dirty="0" smtClean="0"/>
              <a:t>Overarching Question:</a:t>
            </a:r>
            <a:r>
              <a:rPr lang="en-AU" dirty="0" smtClean="0"/>
              <a:t> What are the essential tools of characterisation?</a:t>
            </a:r>
          </a:p>
          <a:p>
            <a:pPr>
              <a:buFont typeface="Wingdings" pitchFamily="2" charset="2"/>
              <a:buChar char="§"/>
            </a:pPr>
            <a:r>
              <a:rPr lang="en-AU" b="1" dirty="0" smtClean="0"/>
              <a:t>Outcomes: </a:t>
            </a:r>
            <a:r>
              <a:rPr lang="en-AU" dirty="0" smtClean="0"/>
              <a:t>1, 2, 3, 4 &amp; 9</a:t>
            </a:r>
            <a:endParaRPr lang="en-AU" dirty="0"/>
          </a:p>
        </p:txBody>
      </p:sp>
      <p:pic>
        <p:nvPicPr>
          <p:cNvPr id="2050" name="Picture 2"/>
          <p:cNvPicPr>
            <a:picLocks noChangeAspect="1" noChangeArrowheads="1"/>
          </p:cNvPicPr>
          <p:nvPr/>
        </p:nvPicPr>
        <p:blipFill>
          <a:blip r:embed="rId2" cstate="print"/>
          <a:srcRect/>
          <a:stretch>
            <a:fillRect/>
          </a:stretch>
        </p:blipFill>
        <p:spPr bwMode="auto">
          <a:xfrm>
            <a:off x="4572001" y="0"/>
            <a:ext cx="4572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4191000" cy="868362"/>
          </a:xfrm>
          <a:gradFill flip="none" rotWithShape="1">
            <a:gsLst>
              <a:gs pos="0">
                <a:schemeClr val="accent2">
                  <a:lumMod val="60000"/>
                  <a:lumOff val="40000"/>
                  <a:tint val="66000"/>
                  <a:satMod val="160000"/>
                </a:schemeClr>
              </a:gs>
              <a:gs pos="50000">
                <a:schemeClr val="accent2">
                  <a:lumMod val="60000"/>
                  <a:lumOff val="40000"/>
                  <a:tint val="44500"/>
                  <a:satMod val="160000"/>
                </a:schemeClr>
              </a:gs>
              <a:gs pos="100000">
                <a:schemeClr val="accent2">
                  <a:lumMod val="60000"/>
                  <a:lumOff val="40000"/>
                  <a:tint val="23500"/>
                  <a:satMod val="160000"/>
                </a:schemeClr>
              </a:gs>
            </a:gsLst>
            <a:lin ang="18900000" scaled="1"/>
            <a:tileRect/>
          </a:gradFill>
          <a:ln>
            <a:solidFill>
              <a:schemeClr val="tx1"/>
            </a:solidFill>
          </a:ln>
        </p:spPr>
        <p:txBody>
          <a:bodyPr/>
          <a:lstStyle/>
          <a:p>
            <a:r>
              <a:rPr lang="en-AU" dirty="0" smtClean="0"/>
              <a:t>Characterisation</a:t>
            </a:r>
            <a:endParaRPr lang="en-AU" dirty="0"/>
          </a:p>
        </p:txBody>
      </p:sp>
      <p:sp>
        <p:nvSpPr>
          <p:cNvPr id="3" name="Content Placeholder 2"/>
          <p:cNvSpPr>
            <a:spLocks noGrp="1"/>
          </p:cNvSpPr>
          <p:nvPr>
            <p:ph idx="1"/>
          </p:nvPr>
        </p:nvSpPr>
        <p:spPr>
          <a:xfrm>
            <a:off x="228600" y="1295400"/>
            <a:ext cx="4191000" cy="5334000"/>
          </a:xfrm>
        </p:spPr>
        <p:txBody>
          <a:bodyPr>
            <a:normAutofit fontScale="85000" lnSpcReduction="20000"/>
          </a:bodyPr>
          <a:lstStyle/>
          <a:p>
            <a:pPr>
              <a:buNone/>
            </a:pPr>
            <a:r>
              <a:rPr lang="en-AU" b="1" dirty="0" smtClean="0"/>
              <a:t>Key Learning Ideas:</a:t>
            </a:r>
            <a:endParaRPr lang="en-US" dirty="0" smtClean="0"/>
          </a:p>
          <a:p>
            <a:pPr lvl="0">
              <a:buFont typeface="Wingdings" pitchFamily="2" charset="2"/>
              <a:buChar char="§"/>
            </a:pPr>
            <a:r>
              <a:rPr lang="en-AU" sz="3300" dirty="0" smtClean="0"/>
              <a:t>The power of language to craft a character</a:t>
            </a:r>
            <a:endParaRPr lang="en-US" sz="3300" i="1" dirty="0" smtClean="0"/>
          </a:p>
          <a:p>
            <a:pPr lvl="0">
              <a:buFont typeface="Wingdings" pitchFamily="2" charset="2"/>
              <a:buChar char="§"/>
            </a:pPr>
            <a:r>
              <a:rPr lang="en-AU" sz="3300" dirty="0" smtClean="0"/>
              <a:t>How a writer crafts a character to convey the rich meaning of a text</a:t>
            </a:r>
            <a:endParaRPr lang="en-US" sz="3300" i="1" dirty="0" smtClean="0"/>
          </a:p>
          <a:p>
            <a:pPr lvl="0">
              <a:buFont typeface="Wingdings" pitchFamily="2" charset="2"/>
              <a:buChar char="§"/>
            </a:pPr>
            <a:r>
              <a:rPr lang="en-AU" sz="3300" dirty="0" smtClean="0"/>
              <a:t>How writers create characters whose voice, values and attitudes resonate </a:t>
            </a:r>
            <a:endParaRPr lang="en-US" sz="3300" i="1" dirty="0" smtClean="0"/>
          </a:p>
          <a:p>
            <a:pPr>
              <a:buFont typeface="Wingdings" pitchFamily="2" charset="2"/>
              <a:buChar char="§"/>
            </a:pPr>
            <a:r>
              <a:rPr lang="en-AU" sz="3300" dirty="0" smtClean="0"/>
              <a:t>How technology can be used as an engaging medium to publish a prose text</a:t>
            </a:r>
            <a:endParaRPr lang="en-AU" sz="3300" dirty="0"/>
          </a:p>
        </p:txBody>
      </p:sp>
      <p:pic>
        <p:nvPicPr>
          <p:cNvPr id="2050" name="Picture 2"/>
          <p:cNvPicPr>
            <a:picLocks noChangeAspect="1" noChangeArrowheads="1"/>
          </p:cNvPicPr>
          <p:nvPr/>
        </p:nvPicPr>
        <p:blipFill>
          <a:blip r:embed="rId2" cstate="print"/>
          <a:srcRect/>
          <a:stretch>
            <a:fillRect/>
          </a:stretch>
        </p:blipFill>
        <p:spPr bwMode="auto">
          <a:xfrm>
            <a:off x="4572001" y="0"/>
            <a:ext cx="4572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371600"/>
            <a:ext cx="8458200" cy="4114800"/>
          </a:xfrm>
        </p:spPr>
        <p:txBody>
          <a:bodyPr rtlCol="0">
            <a:normAutofit fontScale="85000" lnSpcReduction="10000"/>
          </a:bodyPr>
          <a:lstStyle/>
          <a:p>
            <a:pPr fontAlgn="auto">
              <a:spcAft>
                <a:spcPts val="0"/>
              </a:spcAft>
              <a:buFont typeface="Wingdings" pitchFamily="2" charset="2"/>
              <a:buChar char="§"/>
              <a:defRPr/>
            </a:pPr>
            <a:r>
              <a:rPr lang="en-US" sz="3300" b="1" dirty="0" smtClean="0"/>
              <a:t>Goal </a:t>
            </a:r>
            <a:r>
              <a:rPr lang="en-US" sz="3300" b="1" dirty="0"/>
              <a:t>1:</a:t>
            </a:r>
          </a:p>
          <a:p>
            <a:pPr fontAlgn="auto">
              <a:spcAft>
                <a:spcPts val="0"/>
              </a:spcAft>
              <a:defRPr/>
            </a:pPr>
            <a:r>
              <a:rPr lang="en-US" sz="3300" dirty="0"/>
              <a:t>Australian schooling promotes equity and excellence: promote personalised learning that aims to </a:t>
            </a:r>
            <a:r>
              <a:rPr lang="en-US" sz="3300" dirty="0" smtClean="0"/>
              <a:t>fulfill </a:t>
            </a:r>
            <a:r>
              <a:rPr lang="en-US" sz="3300" dirty="0"/>
              <a:t>the diverse </a:t>
            </a:r>
            <a:r>
              <a:rPr lang="en-US" sz="3300" dirty="0" smtClean="0"/>
              <a:t>capabilities of </a:t>
            </a:r>
            <a:r>
              <a:rPr lang="en-US" sz="3300" dirty="0"/>
              <a:t>each young Australian.</a:t>
            </a:r>
          </a:p>
          <a:p>
            <a:pPr fontAlgn="auto">
              <a:spcAft>
                <a:spcPts val="0"/>
              </a:spcAft>
              <a:buFont typeface="Wingdings" pitchFamily="2" charset="2"/>
              <a:buChar char="§"/>
              <a:defRPr/>
            </a:pPr>
            <a:r>
              <a:rPr lang="en-US" sz="3300" b="1" dirty="0"/>
              <a:t>Goal 2:</a:t>
            </a:r>
          </a:p>
          <a:p>
            <a:pPr fontAlgn="auto">
              <a:spcAft>
                <a:spcPts val="0"/>
              </a:spcAft>
              <a:defRPr/>
            </a:pPr>
            <a:r>
              <a:rPr lang="en-US" sz="3300" dirty="0"/>
              <a:t>All young Australians become:</a:t>
            </a:r>
          </a:p>
          <a:p>
            <a:pPr fontAlgn="auto">
              <a:spcAft>
                <a:spcPts val="0"/>
              </a:spcAft>
              <a:buFont typeface="Wingdings" pitchFamily="2" charset="2"/>
              <a:buChar char="v"/>
              <a:defRPr/>
            </a:pPr>
            <a:r>
              <a:rPr lang="en-US" sz="3300" dirty="0" smtClean="0"/>
              <a:t>successful learners</a:t>
            </a:r>
          </a:p>
          <a:p>
            <a:pPr fontAlgn="auto">
              <a:spcAft>
                <a:spcPts val="0"/>
              </a:spcAft>
              <a:buFont typeface="Wingdings" pitchFamily="2" charset="2"/>
              <a:buChar char="v"/>
              <a:defRPr/>
            </a:pPr>
            <a:r>
              <a:rPr lang="en-US" sz="3300" dirty="0" smtClean="0"/>
              <a:t>confident </a:t>
            </a:r>
            <a:r>
              <a:rPr lang="en-US" sz="3300" dirty="0"/>
              <a:t>and creative </a:t>
            </a:r>
            <a:r>
              <a:rPr lang="en-US" sz="3300" dirty="0" smtClean="0"/>
              <a:t>individuals</a:t>
            </a:r>
          </a:p>
          <a:p>
            <a:pPr fontAlgn="auto">
              <a:spcAft>
                <a:spcPts val="0"/>
              </a:spcAft>
              <a:buFont typeface="Wingdings" pitchFamily="2" charset="2"/>
              <a:buChar char="v"/>
              <a:defRPr/>
            </a:pPr>
            <a:r>
              <a:rPr lang="en-US" sz="3300" dirty="0"/>
              <a:t>active and informed citizens</a:t>
            </a:r>
          </a:p>
          <a:p>
            <a:pPr fontAlgn="auto">
              <a:spcAft>
                <a:spcPts val="0"/>
              </a:spcAft>
              <a:defRPr/>
            </a:pPr>
            <a:endParaRPr lang="en-US" dirty="0"/>
          </a:p>
        </p:txBody>
      </p:sp>
      <p:sp>
        <p:nvSpPr>
          <p:cNvPr id="4" name="Title 2"/>
          <p:cNvSpPr>
            <a:spLocks noGrp="1"/>
          </p:cNvSpPr>
          <p:nvPr>
            <p:ph type="title"/>
          </p:nvPr>
        </p:nvSpPr>
        <p:spPr>
          <a:xfrm>
            <a:off x="457200" y="274638"/>
            <a:ext cx="8229600" cy="944562"/>
          </a:xfrm>
          <a:gradFill flip="none" rotWithShape="1">
            <a:gsLst>
              <a:gs pos="0">
                <a:schemeClr val="accent6">
                  <a:lumMod val="60000"/>
                  <a:lumOff val="40000"/>
                  <a:shade val="30000"/>
                  <a:satMod val="115000"/>
                </a:schemeClr>
              </a:gs>
              <a:gs pos="50000">
                <a:schemeClr val="accent6">
                  <a:lumMod val="60000"/>
                  <a:lumOff val="40000"/>
                  <a:shade val="67500"/>
                  <a:satMod val="115000"/>
                </a:schemeClr>
              </a:gs>
              <a:gs pos="100000">
                <a:schemeClr val="accent6">
                  <a:lumMod val="60000"/>
                  <a:lumOff val="40000"/>
                  <a:shade val="100000"/>
                  <a:satMod val="115000"/>
                </a:schemeClr>
              </a:gs>
            </a:gsLst>
            <a:lin ang="2700000" scaled="1"/>
            <a:tileRect/>
          </a:gradFill>
          <a:ln>
            <a:solidFill>
              <a:schemeClr val="tx1"/>
            </a:solidFill>
          </a:ln>
        </p:spPr>
        <p:txBody>
          <a:bodyPr rtlCol="0">
            <a:normAutofit/>
          </a:bodyPr>
          <a:lstStyle/>
          <a:p>
            <a:pPr fontAlgn="auto">
              <a:spcAft>
                <a:spcPts val="0"/>
              </a:spcAft>
              <a:defRPr/>
            </a:pPr>
            <a:r>
              <a:rPr lang="en-US" sz="4800" b="1" dirty="0" smtClean="0">
                <a:solidFill>
                  <a:schemeClr val="bg1">
                    <a:lumMod val="95000"/>
                  </a:schemeClr>
                </a:solidFill>
              </a:rPr>
              <a:t>National Curriculum Goals</a:t>
            </a:r>
            <a:endParaRPr lang="en-US" sz="4800" b="1" dirty="0">
              <a:solidFill>
                <a:schemeClr val="bg1">
                  <a:lumMod val="95000"/>
                </a:schemeClr>
              </a:solidFill>
            </a:endParaRPr>
          </a:p>
        </p:txBody>
      </p:sp>
      <p:pic>
        <p:nvPicPr>
          <p:cNvPr id="11268" name="Picture 4" descr="kids.png"/>
          <p:cNvPicPr>
            <a:picLocks noChangeAspect="1"/>
          </p:cNvPicPr>
          <p:nvPr/>
        </p:nvPicPr>
        <p:blipFill>
          <a:blip r:embed="rId3" cstate="print"/>
          <a:srcRect/>
          <a:stretch>
            <a:fillRect/>
          </a:stretch>
        </p:blipFill>
        <p:spPr bwMode="auto">
          <a:xfrm>
            <a:off x="20638" y="5486400"/>
            <a:ext cx="9123362" cy="137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4038600" cy="944562"/>
          </a:xfrm>
          <a:solidFill>
            <a:schemeClr val="tx2">
              <a:lumMod val="60000"/>
              <a:lumOff val="40000"/>
            </a:schemeClr>
          </a:solidFill>
          <a:ln>
            <a:solidFill>
              <a:schemeClr val="tx1"/>
            </a:solidFill>
          </a:ln>
        </p:spPr>
        <p:txBody>
          <a:bodyPr>
            <a:normAutofit/>
          </a:bodyPr>
          <a:lstStyle/>
          <a:p>
            <a:r>
              <a:rPr lang="en-AU" sz="4800" b="1" dirty="0" smtClean="0">
                <a:solidFill>
                  <a:schemeClr val="bg1"/>
                </a:solidFill>
              </a:rPr>
              <a:t>Assessment</a:t>
            </a:r>
            <a:endParaRPr lang="en-AU" sz="4800" b="1" dirty="0">
              <a:solidFill>
                <a:schemeClr val="bg1"/>
              </a:solidFill>
            </a:endParaRPr>
          </a:p>
        </p:txBody>
      </p:sp>
      <p:sp>
        <p:nvSpPr>
          <p:cNvPr id="3" name="Content Placeholder 2"/>
          <p:cNvSpPr>
            <a:spLocks noGrp="1"/>
          </p:cNvSpPr>
          <p:nvPr>
            <p:ph idx="1"/>
          </p:nvPr>
        </p:nvSpPr>
        <p:spPr>
          <a:xfrm>
            <a:off x="304800" y="1371600"/>
            <a:ext cx="4038600" cy="5181600"/>
          </a:xfrm>
        </p:spPr>
        <p:txBody>
          <a:bodyPr>
            <a:normAutofit lnSpcReduction="10000"/>
          </a:bodyPr>
          <a:lstStyle/>
          <a:p>
            <a:pPr lvl="0">
              <a:buFont typeface="Wingdings" pitchFamily="2" charset="2"/>
              <a:buChar char="§"/>
            </a:pPr>
            <a:r>
              <a:rPr lang="en-AU" dirty="0" smtClean="0"/>
              <a:t>Composing an original multimedia text featuring effective use of characterisation: 1, 2, 3 &amp; 9 </a:t>
            </a:r>
            <a:endParaRPr lang="en-US" i="1" dirty="0" smtClean="0"/>
          </a:p>
          <a:p>
            <a:pPr lvl="0">
              <a:buFont typeface="Wingdings" pitchFamily="2" charset="2"/>
              <a:buChar char="§"/>
            </a:pPr>
            <a:r>
              <a:rPr lang="en-AU" dirty="0" smtClean="0"/>
              <a:t>Critical response to own text and evaluation of the medium of production: 1, 2 &amp; 9 </a:t>
            </a:r>
            <a:endParaRPr lang="en-US" i="1" dirty="0" smtClean="0"/>
          </a:p>
          <a:p>
            <a:endParaRPr lang="en-AU" dirty="0"/>
          </a:p>
        </p:txBody>
      </p:sp>
      <p:pic>
        <p:nvPicPr>
          <p:cNvPr id="37890" name="Picture 2" descr="http://www.fantasticfiction.co.uk/images/n57/n287768.jpg"/>
          <p:cNvPicPr>
            <a:picLocks noChangeAspect="1" noChangeArrowheads="1"/>
          </p:cNvPicPr>
          <p:nvPr/>
        </p:nvPicPr>
        <p:blipFill>
          <a:blip r:embed="rId2" cstate="print"/>
          <a:srcRect/>
          <a:stretch>
            <a:fillRect/>
          </a:stretch>
        </p:blipFill>
        <p:spPr bwMode="auto">
          <a:xfrm>
            <a:off x="4572000" y="0"/>
            <a:ext cx="4572000" cy="6858000"/>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114800" cy="868362"/>
          </a:xfrm>
          <a:solidFill>
            <a:schemeClr val="tx2">
              <a:lumMod val="20000"/>
              <a:lumOff val="80000"/>
            </a:schemeClr>
          </a:solidFill>
          <a:ln>
            <a:solidFill>
              <a:schemeClr val="tx1"/>
            </a:solidFill>
          </a:ln>
        </p:spPr>
        <p:txBody>
          <a:bodyPr/>
          <a:lstStyle/>
          <a:p>
            <a:r>
              <a:rPr lang="en-AU" b="1" dirty="0" smtClean="0"/>
              <a:t>Characterisation</a:t>
            </a:r>
            <a:endParaRPr lang="en-AU" b="1" dirty="0"/>
          </a:p>
        </p:txBody>
      </p:sp>
      <p:sp>
        <p:nvSpPr>
          <p:cNvPr id="3" name="Content Placeholder 2"/>
          <p:cNvSpPr>
            <a:spLocks noGrp="1"/>
          </p:cNvSpPr>
          <p:nvPr>
            <p:ph idx="1"/>
          </p:nvPr>
        </p:nvSpPr>
        <p:spPr>
          <a:xfrm>
            <a:off x="304800" y="1219200"/>
            <a:ext cx="4419600" cy="5410200"/>
          </a:xfrm>
        </p:spPr>
        <p:txBody>
          <a:bodyPr>
            <a:normAutofit fontScale="70000" lnSpcReduction="20000"/>
          </a:bodyPr>
          <a:lstStyle/>
          <a:p>
            <a:pPr>
              <a:buNone/>
            </a:pPr>
            <a:r>
              <a:rPr lang="en-AU" sz="3400" b="1" dirty="0" smtClean="0"/>
              <a:t>Week 1:</a:t>
            </a:r>
          </a:p>
          <a:p>
            <a:pPr>
              <a:buFont typeface="Wingdings" pitchFamily="2" charset="2"/>
              <a:buChar char="§"/>
            </a:pPr>
            <a:r>
              <a:rPr lang="en-AU" sz="3400" dirty="0" smtClean="0"/>
              <a:t>Tools of characterisation</a:t>
            </a:r>
          </a:p>
          <a:p>
            <a:pPr lvl="0">
              <a:buFont typeface="Wingdings" pitchFamily="2" charset="2"/>
              <a:buChar char="§"/>
            </a:pPr>
            <a:r>
              <a:rPr lang="en-AU" sz="3400" u="sng" dirty="0" smtClean="0">
                <a:hlinkClick r:id="rId2"/>
              </a:rPr>
              <a:t>http://www.wordle.net/</a:t>
            </a:r>
            <a:r>
              <a:rPr lang="en-AU" sz="3400" dirty="0" smtClean="0"/>
              <a:t> </a:t>
            </a:r>
            <a:endParaRPr lang="en-US" sz="3400" dirty="0" smtClean="0"/>
          </a:p>
          <a:p>
            <a:pPr lvl="0">
              <a:buFont typeface="Wingdings" pitchFamily="2" charset="2"/>
              <a:buChar char="§"/>
            </a:pPr>
            <a:r>
              <a:rPr lang="en-AU" sz="3400" dirty="0" smtClean="0"/>
              <a:t>Create an avatar in </a:t>
            </a:r>
            <a:r>
              <a:rPr lang="en-AU" sz="3400" b="1" i="1" dirty="0" smtClean="0"/>
              <a:t>Voki</a:t>
            </a:r>
            <a:r>
              <a:rPr lang="en-AU" sz="3400" dirty="0" smtClean="0"/>
              <a:t> that is based on the character you will be using in your text - </a:t>
            </a:r>
            <a:r>
              <a:rPr lang="en-AU" sz="3400" u="sng" dirty="0" smtClean="0">
                <a:hlinkClick r:id="rId3"/>
              </a:rPr>
              <a:t>http://www.voki.com/</a:t>
            </a:r>
            <a:r>
              <a:rPr lang="en-AU" sz="3400" dirty="0" smtClean="0"/>
              <a:t>. Design the clothes, appearance and record the voice they would employ. Google a background that resembles the setting you will be using in your text. You could even use one of your own photographs. You will need to sign up to </a:t>
            </a:r>
            <a:r>
              <a:rPr lang="en-AU" sz="3400" dirty="0" smtClean="0"/>
              <a:t>Voki</a:t>
            </a:r>
            <a:r>
              <a:rPr lang="en-AU" sz="3400" dirty="0" smtClean="0"/>
              <a:t>.</a:t>
            </a:r>
            <a:endParaRPr lang="en-US" sz="3400" dirty="0" smtClean="0"/>
          </a:p>
          <a:p>
            <a:pPr>
              <a:buFont typeface="Wingdings" pitchFamily="2" charset="2"/>
              <a:buChar char="§"/>
            </a:pPr>
            <a:r>
              <a:rPr lang="en-AU" sz="3400" dirty="0" smtClean="0"/>
              <a:t>Conceptualisation </a:t>
            </a:r>
            <a:r>
              <a:rPr lang="en-AU" sz="3400" dirty="0" smtClean="0"/>
              <a:t>through </a:t>
            </a:r>
            <a:r>
              <a:rPr lang="en-AU" sz="3400" b="1" i="1" dirty="0" smtClean="0"/>
              <a:t>Freemind</a:t>
            </a:r>
          </a:p>
          <a:p>
            <a:pPr>
              <a:buFont typeface="Wingdings" pitchFamily="2" charset="2"/>
              <a:buChar char="§"/>
            </a:pPr>
            <a:endParaRPr lang="en-AU" dirty="0" smtClean="0"/>
          </a:p>
          <a:p>
            <a:endParaRPr lang="en-AU" dirty="0"/>
          </a:p>
        </p:txBody>
      </p:sp>
      <p:pic>
        <p:nvPicPr>
          <p:cNvPr id="36866" name="Picture 2" descr="http://www.learning-activities.org/widgets/gallery/web_widgets/communication/voki.jpg"/>
          <p:cNvPicPr>
            <a:picLocks noChangeAspect="1" noChangeArrowheads="1"/>
          </p:cNvPicPr>
          <p:nvPr/>
        </p:nvPicPr>
        <p:blipFill>
          <a:blip r:embed="rId4" cstate="print"/>
          <a:srcRect/>
          <a:stretch>
            <a:fillRect/>
          </a:stretch>
        </p:blipFill>
        <p:spPr bwMode="auto">
          <a:xfrm>
            <a:off x="4800601" y="-1"/>
            <a:ext cx="4343400" cy="6858001"/>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114800" cy="1143000"/>
          </a:xfrm>
          <a:gradFill flip="none" rotWithShape="1">
            <a:gsLst>
              <a:gs pos="0">
                <a:schemeClr val="tx2">
                  <a:lumMod val="20000"/>
                  <a:lumOff val="80000"/>
                  <a:shade val="30000"/>
                  <a:satMod val="115000"/>
                </a:schemeClr>
              </a:gs>
              <a:gs pos="50000">
                <a:schemeClr val="tx2">
                  <a:lumMod val="20000"/>
                  <a:lumOff val="80000"/>
                  <a:shade val="67500"/>
                  <a:satMod val="115000"/>
                </a:schemeClr>
              </a:gs>
              <a:gs pos="100000">
                <a:schemeClr val="tx2">
                  <a:lumMod val="20000"/>
                  <a:lumOff val="80000"/>
                  <a:shade val="100000"/>
                  <a:satMod val="115000"/>
                </a:schemeClr>
              </a:gs>
            </a:gsLst>
            <a:lin ang="18900000" scaled="1"/>
            <a:tileRect/>
          </a:gradFill>
          <a:ln>
            <a:solidFill>
              <a:schemeClr val="tx1"/>
            </a:solidFill>
          </a:ln>
        </p:spPr>
        <p:txBody>
          <a:bodyPr>
            <a:normAutofit/>
          </a:bodyPr>
          <a:lstStyle/>
          <a:p>
            <a:r>
              <a:rPr lang="en-AU" sz="4800" b="1" dirty="0" smtClean="0">
                <a:solidFill>
                  <a:schemeClr val="bg1"/>
                </a:solidFill>
                <a:latin typeface="Blender Book" pitchFamily="2" charset="0"/>
              </a:rPr>
              <a:t>Cold Skin</a:t>
            </a:r>
            <a:endParaRPr lang="en-AU" sz="4800" b="1" dirty="0">
              <a:solidFill>
                <a:schemeClr val="bg1"/>
              </a:solidFill>
              <a:latin typeface="Blender Book" pitchFamily="2" charset="0"/>
            </a:endParaRPr>
          </a:p>
        </p:txBody>
      </p:sp>
      <p:sp>
        <p:nvSpPr>
          <p:cNvPr id="3" name="Content Placeholder 2"/>
          <p:cNvSpPr>
            <a:spLocks noGrp="1"/>
          </p:cNvSpPr>
          <p:nvPr>
            <p:ph idx="1"/>
          </p:nvPr>
        </p:nvSpPr>
        <p:spPr>
          <a:xfrm>
            <a:off x="457200" y="1600200"/>
            <a:ext cx="4114800" cy="4800600"/>
          </a:xfrm>
        </p:spPr>
        <p:txBody>
          <a:bodyPr>
            <a:normAutofit/>
          </a:bodyPr>
          <a:lstStyle/>
          <a:p>
            <a:pPr>
              <a:buNone/>
            </a:pPr>
            <a:r>
              <a:rPr lang="en-AU" sz="3400" b="1" dirty="0" smtClean="0"/>
              <a:t>Week 2:</a:t>
            </a:r>
          </a:p>
          <a:p>
            <a:pPr>
              <a:buFont typeface="Wingdings" pitchFamily="2" charset="2"/>
              <a:buChar char="§"/>
            </a:pPr>
            <a:r>
              <a:rPr lang="en-AU" sz="3400" dirty="0" smtClean="0"/>
              <a:t>Interior monologue: </a:t>
            </a:r>
            <a:r>
              <a:rPr lang="en-AU" sz="3400" b="1" i="1" dirty="0" smtClean="0"/>
              <a:t>OneNote</a:t>
            </a:r>
            <a:r>
              <a:rPr lang="en-AU" sz="3400" dirty="0" smtClean="0"/>
              <a:t> or </a:t>
            </a:r>
            <a:r>
              <a:rPr lang="en-AU" sz="3400" b="1" i="1" dirty="0" smtClean="0"/>
              <a:t>Audacity</a:t>
            </a:r>
          </a:p>
          <a:p>
            <a:pPr>
              <a:buFont typeface="Wingdings" pitchFamily="2" charset="2"/>
              <a:buChar char="§"/>
            </a:pPr>
            <a:r>
              <a:rPr lang="en-AU" sz="3400" dirty="0" smtClean="0"/>
              <a:t>Character representation in </a:t>
            </a:r>
            <a:r>
              <a:rPr lang="en-AU" sz="3400" b="1" i="1" dirty="0" smtClean="0"/>
              <a:t>Adobe Photoshop </a:t>
            </a:r>
            <a:r>
              <a:rPr lang="en-AU" sz="3400" dirty="0" smtClean="0"/>
              <a:t>or </a:t>
            </a:r>
            <a:r>
              <a:rPr lang="en-AU" sz="3400" b="1" i="1" dirty="0" smtClean="0"/>
              <a:t>Adobe Presenter</a:t>
            </a:r>
          </a:p>
        </p:txBody>
      </p:sp>
      <p:pic>
        <p:nvPicPr>
          <p:cNvPr id="35842" name="Picture 2" descr="http://www.frontstreetbooks.com/coverimages/medium/978-1-59078-572-0.jpg"/>
          <p:cNvPicPr>
            <a:picLocks noChangeAspect="1" noChangeArrowheads="1"/>
          </p:cNvPicPr>
          <p:nvPr/>
        </p:nvPicPr>
        <p:blipFill>
          <a:blip r:embed="rId2" cstate="print"/>
          <a:srcRect/>
          <a:stretch>
            <a:fillRect/>
          </a:stretch>
        </p:blipFill>
        <p:spPr bwMode="auto">
          <a:xfrm>
            <a:off x="4992668" y="0"/>
            <a:ext cx="4151332" cy="6858000"/>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419600" cy="868362"/>
          </a:xfrm>
          <a:solidFill>
            <a:schemeClr val="accent1">
              <a:lumMod val="40000"/>
              <a:lumOff val="60000"/>
            </a:schemeClr>
          </a:solidFill>
          <a:ln>
            <a:solidFill>
              <a:schemeClr val="tx1"/>
            </a:solidFill>
          </a:ln>
        </p:spPr>
        <p:txBody>
          <a:bodyPr>
            <a:normAutofit/>
          </a:bodyPr>
          <a:lstStyle/>
          <a:p>
            <a:r>
              <a:rPr lang="en-US" sz="4800" b="1" dirty="0" smtClean="0">
                <a:solidFill>
                  <a:schemeClr val="bg1"/>
                </a:solidFill>
                <a:latin typeface="Blender Book" pitchFamily="2" charset="0"/>
              </a:rPr>
              <a:t>Cold Skin</a:t>
            </a:r>
            <a:endParaRPr lang="en-US" sz="4800" b="1" dirty="0">
              <a:solidFill>
                <a:schemeClr val="bg1"/>
              </a:solidFill>
              <a:latin typeface="Blender Book" pitchFamily="2" charset="0"/>
            </a:endParaRPr>
          </a:p>
        </p:txBody>
      </p:sp>
      <p:sp>
        <p:nvSpPr>
          <p:cNvPr id="3" name="Content Placeholder 2"/>
          <p:cNvSpPr>
            <a:spLocks noGrp="1"/>
          </p:cNvSpPr>
          <p:nvPr>
            <p:ph idx="1"/>
          </p:nvPr>
        </p:nvSpPr>
        <p:spPr>
          <a:xfrm>
            <a:off x="304800" y="1371600"/>
            <a:ext cx="4495800" cy="5257800"/>
          </a:xfrm>
        </p:spPr>
        <p:txBody>
          <a:bodyPr>
            <a:normAutofit fontScale="47500" lnSpcReduction="20000"/>
          </a:bodyPr>
          <a:lstStyle/>
          <a:p>
            <a:pPr>
              <a:buNone/>
            </a:pPr>
            <a:r>
              <a:rPr lang="en-AU" dirty="0" smtClean="0"/>
              <a:t>	</a:t>
            </a:r>
            <a:r>
              <a:rPr lang="en-AU" sz="4400" dirty="0" smtClean="0"/>
              <a:t>Dad </a:t>
            </a:r>
            <a:r>
              <a:rPr lang="en-AU" sz="4400" dirty="0" smtClean="0"/>
              <a:t>mixed concrete</a:t>
            </a:r>
            <a:br>
              <a:rPr lang="en-AU" sz="4400" dirty="0" smtClean="0"/>
            </a:br>
            <a:r>
              <a:rPr lang="en-AU" sz="4400" dirty="0" smtClean="0"/>
              <a:t>and poured the foundations</a:t>
            </a:r>
            <a:br>
              <a:rPr lang="en-AU" sz="4400" dirty="0" smtClean="0"/>
            </a:br>
            <a:r>
              <a:rPr lang="en-AU" sz="4400" dirty="0" smtClean="0"/>
              <a:t>in the hot sun</a:t>
            </a:r>
            <a:br>
              <a:rPr lang="en-AU" sz="4400" dirty="0" smtClean="0"/>
            </a:br>
            <a:r>
              <a:rPr lang="en-AU" sz="4400" dirty="0" smtClean="0"/>
              <a:t>while Mum washed our clothes in the old tub,</a:t>
            </a:r>
            <a:br>
              <a:rPr lang="en-AU" sz="4400" dirty="0" smtClean="0"/>
            </a:br>
            <a:r>
              <a:rPr lang="en-AU" sz="4400" dirty="0" smtClean="0"/>
              <a:t>hanging them over the wire </a:t>
            </a:r>
            <a:br>
              <a:rPr lang="en-AU" sz="4400" dirty="0" smtClean="0"/>
            </a:br>
            <a:r>
              <a:rPr lang="en-AU" sz="4400" dirty="0" smtClean="0"/>
              <a:t>stretched between two poles</a:t>
            </a:r>
            <a:br>
              <a:rPr lang="en-AU" sz="4400" dirty="0" smtClean="0"/>
            </a:br>
            <a:r>
              <a:rPr lang="en-AU" sz="4400" dirty="0" smtClean="0"/>
              <a:t>along the boundary to our yard.</a:t>
            </a:r>
            <a:br>
              <a:rPr lang="en-AU" sz="4400" dirty="0" smtClean="0"/>
            </a:br>
            <a:r>
              <a:rPr lang="en-AU" sz="4400" dirty="0" smtClean="0"/>
              <a:t>We lived in a tent</a:t>
            </a:r>
            <a:br>
              <a:rPr lang="en-AU" sz="4400" dirty="0" smtClean="0"/>
            </a:br>
            <a:r>
              <a:rPr lang="en-AU" sz="4400" dirty="0" smtClean="0"/>
              <a:t>loaned from Mr Paley, the mayor.</a:t>
            </a:r>
            <a:br>
              <a:rPr lang="en-AU" sz="4400" dirty="0" smtClean="0"/>
            </a:br>
            <a:r>
              <a:rPr lang="en-AU" sz="4400" dirty="0" smtClean="0"/>
              <a:t>He said,</a:t>
            </a:r>
            <a:br>
              <a:rPr lang="en-AU" sz="4400" dirty="0" smtClean="0"/>
            </a:br>
            <a:r>
              <a:rPr lang="en-AU" sz="4400" dirty="0" smtClean="0"/>
              <a:t>"Anything for a supporter."</a:t>
            </a:r>
            <a:br>
              <a:rPr lang="en-AU" sz="4400" dirty="0" smtClean="0"/>
            </a:br>
            <a:r>
              <a:rPr lang="en-AU" sz="4400" dirty="0" smtClean="0"/>
              <a:t>And for six weeks</a:t>
            </a:r>
            <a:br>
              <a:rPr lang="en-AU" sz="4400" dirty="0" smtClean="0"/>
            </a:br>
            <a:r>
              <a:rPr lang="en-AU" sz="4400" dirty="0" smtClean="0"/>
              <a:t>me and Larry didn't go to school.</a:t>
            </a:r>
            <a:br>
              <a:rPr lang="en-AU" sz="4400" dirty="0" smtClean="0"/>
            </a:br>
            <a:r>
              <a:rPr lang="en-AU" sz="4400" dirty="0" smtClean="0"/>
              <a:t>We built this three-room log house</a:t>
            </a:r>
            <a:br>
              <a:rPr lang="en-AU" sz="4400" dirty="0" smtClean="0"/>
            </a:br>
            <a:r>
              <a:rPr lang="en-AU" sz="4400" dirty="0" smtClean="0"/>
              <a:t>that looks like a squat brown toad</a:t>
            </a:r>
            <a:br>
              <a:rPr lang="en-AU" sz="4400" dirty="0" smtClean="0"/>
            </a:br>
            <a:r>
              <a:rPr lang="en-AU" sz="4400" dirty="0" smtClean="0"/>
              <a:t>sitting on a rise </a:t>
            </a:r>
            <a:br>
              <a:rPr lang="en-AU" sz="4400" dirty="0" smtClean="0"/>
            </a:br>
            <a:r>
              <a:rPr lang="en-AU" sz="4400" dirty="0" smtClean="0"/>
              <a:t>about to jump into Jamison River.</a:t>
            </a:r>
            <a:endParaRPr lang="en-US" sz="4400" dirty="0" smtClean="0"/>
          </a:p>
          <a:p>
            <a:pPr>
              <a:buNone/>
            </a:pPr>
            <a:endParaRPr lang="en-US" sz="3700" dirty="0"/>
          </a:p>
        </p:txBody>
      </p:sp>
      <p:pic>
        <p:nvPicPr>
          <p:cNvPr id="4" name="Picture 2" descr="http://www.frontstreetbooks.com/coverimages/medium/978-1-59078-572-0.jpg"/>
          <p:cNvPicPr>
            <a:picLocks noChangeAspect="1" noChangeArrowheads="1"/>
          </p:cNvPicPr>
          <p:nvPr/>
        </p:nvPicPr>
        <p:blipFill>
          <a:blip r:embed="rId2" cstate="print"/>
          <a:srcRect/>
          <a:stretch>
            <a:fillRect/>
          </a:stretch>
        </p:blipFill>
        <p:spPr bwMode="auto">
          <a:xfrm>
            <a:off x="4992668" y="0"/>
            <a:ext cx="4151332" cy="6858000"/>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a:solidFill>
            <a:schemeClr val="accent1">
              <a:lumMod val="40000"/>
              <a:lumOff val="60000"/>
            </a:schemeClr>
          </a:solidFill>
          <a:ln>
            <a:solidFill>
              <a:schemeClr val="tx1"/>
            </a:solidFill>
          </a:ln>
        </p:spPr>
        <p:txBody>
          <a:bodyPr>
            <a:normAutofit fontScale="90000"/>
          </a:bodyPr>
          <a:lstStyle/>
          <a:p>
            <a:r>
              <a:rPr lang="en-US" sz="5400" b="1" dirty="0" smtClean="0">
                <a:solidFill>
                  <a:schemeClr val="bg1"/>
                </a:solidFill>
                <a:latin typeface="Blender Book" pitchFamily="2" charset="0"/>
              </a:rPr>
              <a:t>Cold Skin</a:t>
            </a:r>
            <a:endParaRPr lang="en-US" sz="5400" b="1" dirty="0">
              <a:solidFill>
                <a:schemeClr val="bg1"/>
              </a:solidFill>
              <a:latin typeface="Blender Book" pitchFamily="2" charset="0"/>
            </a:endParaRPr>
          </a:p>
        </p:txBody>
      </p:sp>
      <p:sp>
        <p:nvSpPr>
          <p:cNvPr id="3" name="Content Placeholder 2"/>
          <p:cNvSpPr>
            <a:spLocks noGrp="1"/>
          </p:cNvSpPr>
          <p:nvPr>
            <p:ph idx="1"/>
          </p:nvPr>
        </p:nvSpPr>
        <p:spPr>
          <a:xfrm>
            <a:off x="457200" y="1371600"/>
            <a:ext cx="8229600" cy="5181600"/>
          </a:xfrm>
        </p:spPr>
        <p:txBody>
          <a:bodyPr>
            <a:normAutofit fontScale="70000" lnSpcReduction="20000"/>
          </a:bodyPr>
          <a:lstStyle/>
          <a:p>
            <a:pPr>
              <a:buNone/>
            </a:pPr>
            <a:r>
              <a:rPr lang="en-AU" b="1" dirty="0" smtClean="0"/>
              <a:t>Activities</a:t>
            </a:r>
            <a:endParaRPr lang="en-US" dirty="0" smtClean="0"/>
          </a:p>
          <a:p>
            <a:pPr lvl="0">
              <a:buFont typeface="Wingdings" pitchFamily="2" charset="2"/>
              <a:buChar char="§"/>
            </a:pPr>
            <a:r>
              <a:rPr lang="en-AU" dirty="0" smtClean="0"/>
              <a:t>Read the extract from the verse novel – </a:t>
            </a:r>
            <a:r>
              <a:rPr lang="en-AU" b="1" dirty="0" smtClean="0"/>
              <a:t>Activity Sheet 4</a:t>
            </a:r>
            <a:r>
              <a:rPr lang="en-AU" dirty="0" smtClean="0"/>
              <a:t> - that introduces the main character Eddie. Record through </a:t>
            </a:r>
            <a:r>
              <a:rPr lang="en-AU" b="1" i="1" dirty="0" smtClean="0"/>
              <a:t>OneNote</a:t>
            </a:r>
            <a:r>
              <a:rPr lang="en-AU" dirty="0" smtClean="0"/>
              <a:t> at least six of the lines so that you hear his voice: the colloquial register, the slang, the drawl...</a:t>
            </a:r>
            <a:endParaRPr lang="en-US" dirty="0" smtClean="0"/>
          </a:p>
          <a:p>
            <a:pPr lvl="0">
              <a:buFont typeface="Wingdings" pitchFamily="2" charset="2"/>
              <a:buChar char="§"/>
            </a:pPr>
            <a:r>
              <a:rPr lang="en-AU" dirty="0" smtClean="0"/>
              <a:t>Discuss in one paragraph your immediate response to this character. Refer to at least four language features that are the main tools of characterisation.</a:t>
            </a:r>
            <a:endParaRPr lang="en-US" dirty="0" smtClean="0"/>
          </a:p>
          <a:p>
            <a:pPr lvl="0">
              <a:buFont typeface="Wingdings" pitchFamily="2" charset="2"/>
              <a:buChar char="§"/>
            </a:pPr>
            <a:r>
              <a:rPr lang="en-AU" dirty="0" smtClean="0"/>
              <a:t> Your original text can be in any genre or form; including verse. Using the verse novel form, compose at least 15 lines delivered by your character that introduce them to your reader. These lines must reflect your character’s world and experiences through an interior monologue. Focus on capturing a realistic voice.</a:t>
            </a:r>
            <a:endParaRPr lang="en-US" dirty="0" smtClean="0"/>
          </a:p>
          <a:p>
            <a:pPr>
              <a:buFont typeface="Wingdings" pitchFamily="2" charset="2"/>
              <a:buChar char="§"/>
            </a:pPr>
            <a:r>
              <a:rPr lang="en-AU" dirty="0" smtClean="0"/>
              <a:t>Select one other character in </a:t>
            </a:r>
            <a:r>
              <a:rPr lang="en-AU" i="1" dirty="0" smtClean="0"/>
              <a:t>Cold Skin</a:t>
            </a:r>
            <a:r>
              <a:rPr lang="en-AU" dirty="0" smtClean="0"/>
              <a:t> and in no more than 300 words analyse how Herrick has used language features to craft the character. Post your response into </a:t>
            </a:r>
            <a:r>
              <a:rPr lang="en-AU" b="1" i="1" dirty="0" smtClean="0"/>
              <a:t>OneNote</a:t>
            </a:r>
            <a:r>
              <a:rPr lang="en-AU" dirty="0" smtClean="0"/>
              <a:t> so that it can be shared with others.</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4114800" cy="1020762"/>
          </a:xfrm>
          <a:solidFill>
            <a:schemeClr val="accent3">
              <a:lumMod val="40000"/>
              <a:lumOff val="60000"/>
            </a:schemeClr>
          </a:solidFill>
          <a:ln>
            <a:solidFill>
              <a:schemeClr val="tx1"/>
            </a:solidFill>
          </a:ln>
        </p:spPr>
        <p:txBody>
          <a:bodyPr>
            <a:normAutofit/>
          </a:bodyPr>
          <a:lstStyle/>
          <a:p>
            <a:r>
              <a:rPr lang="en-AU" sz="4800" b="1" dirty="0" smtClean="0"/>
              <a:t>Bog Child</a:t>
            </a:r>
            <a:endParaRPr lang="en-AU" sz="4800" b="1" dirty="0"/>
          </a:p>
        </p:txBody>
      </p:sp>
      <p:sp>
        <p:nvSpPr>
          <p:cNvPr id="3" name="Content Placeholder 2"/>
          <p:cNvSpPr>
            <a:spLocks noGrp="1"/>
          </p:cNvSpPr>
          <p:nvPr>
            <p:ph idx="1"/>
          </p:nvPr>
        </p:nvSpPr>
        <p:spPr>
          <a:xfrm>
            <a:off x="304800" y="1524000"/>
            <a:ext cx="4191000" cy="5105400"/>
          </a:xfrm>
        </p:spPr>
        <p:txBody>
          <a:bodyPr/>
          <a:lstStyle/>
          <a:p>
            <a:pPr>
              <a:buNone/>
            </a:pPr>
            <a:r>
              <a:rPr lang="en-AU" sz="3300" b="1" dirty="0" smtClean="0"/>
              <a:t>Week 3:</a:t>
            </a:r>
          </a:p>
          <a:p>
            <a:pPr>
              <a:buFont typeface="Wingdings" pitchFamily="2" charset="2"/>
              <a:buChar char="§"/>
            </a:pPr>
            <a:r>
              <a:rPr lang="en-AU" sz="3300" dirty="0" smtClean="0"/>
              <a:t>Create a class wiki on 1918 in Ireland</a:t>
            </a:r>
          </a:p>
          <a:p>
            <a:pPr>
              <a:buFont typeface="Wingdings" pitchFamily="2" charset="2"/>
              <a:buChar char="§"/>
            </a:pPr>
            <a:r>
              <a:rPr lang="en-AU" sz="3300" dirty="0" smtClean="0"/>
              <a:t>Adopt a character and create a learning object using ICT</a:t>
            </a:r>
          </a:p>
          <a:p>
            <a:pPr>
              <a:buFont typeface="Wingdings" pitchFamily="2" charset="2"/>
              <a:buChar char="§"/>
            </a:pPr>
            <a:r>
              <a:rPr lang="en-AU" sz="3300" dirty="0" smtClean="0"/>
              <a:t>Characterisation Book Club on wiki</a:t>
            </a:r>
          </a:p>
          <a:p>
            <a:pPr>
              <a:buFont typeface="Wingdings" pitchFamily="2" charset="2"/>
              <a:buChar char="§"/>
            </a:pPr>
            <a:r>
              <a:rPr lang="en-AU" sz="3300" dirty="0" smtClean="0"/>
              <a:t>Critical response</a:t>
            </a:r>
          </a:p>
          <a:p>
            <a:endParaRPr lang="en-AU" dirty="0"/>
          </a:p>
        </p:txBody>
      </p:sp>
      <p:pic>
        <p:nvPicPr>
          <p:cNvPr id="34818" name="Picture 2" descr="http://www.scottishbooktrust.com/files/shared/children_yps_blog/bog-child.jpg"/>
          <p:cNvPicPr>
            <a:picLocks noChangeAspect="1" noChangeArrowheads="1"/>
          </p:cNvPicPr>
          <p:nvPr/>
        </p:nvPicPr>
        <p:blipFill>
          <a:blip r:embed="rId2" cstate="print"/>
          <a:srcRect/>
          <a:stretch>
            <a:fillRect/>
          </a:stretch>
        </p:blipFill>
        <p:spPr bwMode="auto">
          <a:xfrm>
            <a:off x="4712245" y="0"/>
            <a:ext cx="4431755" cy="6858000"/>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4267200" cy="944562"/>
          </a:xfrm>
          <a:solidFill>
            <a:schemeClr val="accent3">
              <a:lumMod val="40000"/>
              <a:lumOff val="60000"/>
            </a:schemeClr>
          </a:solidFill>
          <a:ln>
            <a:solidFill>
              <a:schemeClr val="tx1"/>
            </a:solidFill>
          </a:ln>
        </p:spPr>
        <p:txBody>
          <a:bodyPr/>
          <a:lstStyle/>
          <a:p>
            <a:r>
              <a:rPr lang="en-US" b="1" dirty="0" smtClean="0"/>
              <a:t>Bog Child</a:t>
            </a:r>
            <a:endParaRPr lang="en-US" b="1" dirty="0"/>
          </a:p>
        </p:txBody>
      </p:sp>
      <p:sp>
        <p:nvSpPr>
          <p:cNvPr id="3" name="Content Placeholder 2"/>
          <p:cNvSpPr>
            <a:spLocks noGrp="1"/>
          </p:cNvSpPr>
          <p:nvPr>
            <p:ph idx="1"/>
          </p:nvPr>
        </p:nvSpPr>
        <p:spPr>
          <a:xfrm>
            <a:off x="304800" y="1371600"/>
            <a:ext cx="4267200" cy="5257800"/>
          </a:xfrm>
        </p:spPr>
        <p:txBody>
          <a:bodyPr>
            <a:noAutofit/>
          </a:bodyPr>
          <a:lstStyle/>
          <a:p>
            <a:pPr>
              <a:buFont typeface="Wingdings" pitchFamily="2" charset="2"/>
              <a:buChar char="§"/>
            </a:pPr>
            <a:r>
              <a:rPr lang="en-US" sz="2500" dirty="0" smtClean="0"/>
              <a:t>In a team of three adopt a character and create a learning object using ICT for the class that teaches the students about how Dowd has used the tools of </a:t>
            </a:r>
            <a:r>
              <a:rPr lang="en-US" sz="2500" dirty="0" smtClean="0"/>
              <a:t>characterisation</a:t>
            </a:r>
            <a:r>
              <a:rPr lang="en-US" sz="2500" dirty="0" smtClean="0"/>
              <a:t>. </a:t>
            </a:r>
          </a:p>
          <a:p>
            <a:pPr>
              <a:buFont typeface="Wingdings" pitchFamily="2" charset="2"/>
              <a:buChar char="§"/>
            </a:pPr>
            <a:r>
              <a:rPr lang="en-US" sz="2500" dirty="0" smtClean="0"/>
              <a:t>You create a mind map, a podcast, a flash movie…the possibilities are endless but the object must be accessible, informative and engaging</a:t>
            </a:r>
            <a:r>
              <a:rPr lang="en-US" sz="2400" dirty="0" smtClean="0"/>
              <a:t>!</a:t>
            </a:r>
            <a:endParaRPr lang="en-US" sz="2400" dirty="0"/>
          </a:p>
        </p:txBody>
      </p:sp>
      <p:pic>
        <p:nvPicPr>
          <p:cNvPr id="62466" name="Picture 2" descr="http://www.carnegiegreenaway.org.uk/images/carnegie_winner_2009.jpg"/>
          <p:cNvPicPr>
            <a:picLocks noChangeAspect="1" noChangeArrowheads="1"/>
          </p:cNvPicPr>
          <p:nvPr/>
        </p:nvPicPr>
        <p:blipFill>
          <a:blip r:embed="rId2"/>
          <a:srcRect/>
          <a:stretch>
            <a:fillRect/>
          </a:stretch>
        </p:blipFill>
        <p:spPr bwMode="auto">
          <a:xfrm>
            <a:off x="4745737" y="0"/>
            <a:ext cx="4398264" cy="2971800"/>
          </a:xfrm>
          <a:prstGeom prst="rect">
            <a:avLst/>
          </a:prstGeom>
          <a:noFill/>
        </p:spPr>
      </p:pic>
      <p:pic>
        <p:nvPicPr>
          <p:cNvPr id="62470" name="Picture 6" descr="http://whereisdave.com/ireland-10064.jpg"/>
          <p:cNvPicPr>
            <a:picLocks noChangeAspect="1" noChangeArrowheads="1"/>
          </p:cNvPicPr>
          <p:nvPr/>
        </p:nvPicPr>
        <p:blipFill>
          <a:blip r:embed="rId3"/>
          <a:srcRect/>
          <a:stretch>
            <a:fillRect/>
          </a:stretch>
        </p:blipFill>
        <p:spPr bwMode="auto">
          <a:xfrm>
            <a:off x="4724400" y="2971800"/>
            <a:ext cx="4419600" cy="3886200"/>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4724400" cy="792162"/>
          </a:xfrm>
          <a:solidFill>
            <a:srgbClr val="BAE8DA"/>
          </a:solidFill>
          <a:ln>
            <a:solidFill>
              <a:schemeClr val="tx1"/>
            </a:solidFill>
          </a:ln>
        </p:spPr>
        <p:txBody>
          <a:bodyPr>
            <a:noAutofit/>
          </a:bodyPr>
          <a:lstStyle/>
          <a:p>
            <a:r>
              <a:rPr lang="en-US" sz="4800" b="1" dirty="0" smtClean="0"/>
              <a:t>Software</a:t>
            </a:r>
            <a:endParaRPr lang="en-US" sz="4800" b="1" dirty="0"/>
          </a:p>
        </p:txBody>
      </p:sp>
      <p:sp>
        <p:nvSpPr>
          <p:cNvPr id="3" name="Content Placeholder 2"/>
          <p:cNvSpPr>
            <a:spLocks noGrp="1"/>
          </p:cNvSpPr>
          <p:nvPr>
            <p:ph sz="half" idx="1"/>
          </p:nvPr>
        </p:nvSpPr>
        <p:spPr>
          <a:xfrm>
            <a:off x="152400" y="1066800"/>
            <a:ext cx="4800600" cy="5562600"/>
          </a:xfrm>
        </p:spPr>
        <p:txBody>
          <a:bodyPr>
            <a:noAutofit/>
          </a:bodyPr>
          <a:lstStyle/>
          <a:p>
            <a:pPr>
              <a:buFont typeface="Wingdings" pitchFamily="2" charset="2"/>
              <a:buChar char="§"/>
            </a:pPr>
            <a:r>
              <a:rPr lang="en-AU" sz="2200" b="1" dirty="0"/>
              <a:t>Office OneNote </a:t>
            </a:r>
            <a:r>
              <a:rPr lang="en-AU" sz="2200" b="1" dirty="0" smtClean="0"/>
              <a:t>2007: </a:t>
            </a:r>
            <a:r>
              <a:rPr lang="en-AU" sz="2200" dirty="0" smtClean="0"/>
              <a:t>gather </a:t>
            </a:r>
            <a:r>
              <a:rPr lang="en-AU" sz="2200" dirty="0"/>
              <a:t>and </a:t>
            </a:r>
            <a:r>
              <a:rPr lang="en-AU" sz="2200" dirty="0" smtClean="0"/>
              <a:t>organise </a:t>
            </a:r>
            <a:r>
              <a:rPr lang="en-AU" sz="2200" dirty="0"/>
              <a:t>text, pictures, digital handwriting, audio and video recordings, and more — all in one digital </a:t>
            </a:r>
            <a:r>
              <a:rPr lang="en-AU" sz="2200" dirty="0" smtClean="0"/>
              <a:t>notebook</a:t>
            </a:r>
          </a:p>
          <a:p>
            <a:pPr lvl="0">
              <a:buFont typeface="Wingdings" pitchFamily="2" charset="2"/>
              <a:buChar char="§"/>
            </a:pPr>
            <a:r>
              <a:rPr lang="en-AU" sz="2200" dirty="0"/>
              <a:t>Develop and track a unit of </a:t>
            </a:r>
            <a:r>
              <a:rPr lang="en-AU" sz="2200" dirty="0" smtClean="0"/>
              <a:t>work: </a:t>
            </a:r>
          </a:p>
          <a:p>
            <a:pPr lvl="0">
              <a:buFontTx/>
              <a:buChar char="-"/>
            </a:pPr>
            <a:r>
              <a:rPr lang="en-AU" sz="2200" dirty="0" smtClean="0"/>
              <a:t>a </a:t>
            </a:r>
            <a:r>
              <a:rPr lang="en-AU" sz="2200" dirty="0"/>
              <a:t>unit </a:t>
            </a:r>
            <a:r>
              <a:rPr lang="en-AU" sz="2200" dirty="0" smtClean="0"/>
              <a:t>overview</a:t>
            </a:r>
            <a:endParaRPr lang="en-US" sz="2200" dirty="0" smtClean="0"/>
          </a:p>
          <a:p>
            <a:pPr lvl="0">
              <a:buFontTx/>
              <a:buChar char="-"/>
            </a:pPr>
            <a:r>
              <a:rPr lang="en-AU" sz="2200" dirty="0" smtClean="0"/>
              <a:t>individual </a:t>
            </a:r>
            <a:r>
              <a:rPr lang="en-AU" sz="2200" dirty="0"/>
              <a:t>lesson plans and lists of lesson </a:t>
            </a:r>
            <a:r>
              <a:rPr lang="en-AU" sz="2200" dirty="0" smtClean="0"/>
              <a:t>resources</a:t>
            </a:r>
            <a:endParaRPr lang="en-US" sz="2200" dirty="0" smtClean="0"/>
          </a:p>
          <a:p>
            <a:pPr lvl="0">
              <a:buFontTx/>
              <a:buChar char="-"/>
            </a:pPr>
            <a:r>
              <a:rPr lang="en-AU" sz="2200" dirty="0" smtClean="0"/>
              <a:t>embedded </a:t>
            </a:r>
            <a:r>
              <a:rPr lang="en-AU" sz="2200" dirty="0"/>
              <a:t>resource files, worksheets and assessment </a:t>
            </a:r>
            <a:r>
              <a:rPr lang="en-AU" sz="2200" dirty="0" smtClean="0"/>
              <a:t>tasks</a:t>
            </a:r>
            <a:endParaRPr lang="en-US" sz="2200" dirty="0" smtClean="0"/>
          </a:p>
          <a:p>
            <a:pPr lvl="0">
              <a:buFontTx/>
              <a:buChar char="-"/>
            </a:pPr>
            <a:r>
              <a:rPr lang="en-AU" sz="2200" dirty="0" smtClean="0"/>
              <a:t>links </a:t>
            </a:r>
            <a:r>
              <a:rPr lang="en-AU" sz="2200" dirty="0"/>
              <a:t>to internet and other </a:t>
            </a:r>
            <a:r>
              <a:rPr lang="en-AU" sz="2200" dirty="0" smtClean="0"/>
              <a:t>resources</a:t>
            </a:r>
            <a:endParaRPr lang="en-US" sz="2200" dirty="0" smtClean="0"/>
          </a:p>
          <a:p>
            <a:pPr lvl="0">
              <a:buFontTx/>
              <a:buChar char="-"/>
            </a:pPr>
            <a:r>
              <a:rPr lang="en-AU" sz="2200" dirty="0" smtClean="0"/>
              <a:t>records </a:t>
            </a:r>
            <a:r>
              <a:rPr lang="en-AU" sz="2200" dirty="0"/>
              <a:t>of student </a:t>
            </a:r>
            <a:r>
              <a:rPr lang="en-AU" sz="2200" dirty="0" smtClean="0"/>
              <a:t>assessments</a:t>
            </a:r>
          </a:p>
          <a:p>
            <a:pPr lvl="0">
              <a:buFontTx/>
              <a:buChar char="-"/>
            </a:pPr>
            <a:r>
              <a:rPr lang="en-AU" sz="2200" dirty="0" smtClean="0"/>
              <a:t>Share work and peer mark</a:t>
            </a:r>
            <a:endParaRPr lang="en-US" sz="2200" dirty="0"/>
          </a:p>
        </p:txBody>
      </p:sp>
      <p:pic>
        <p:nvPicPr>
          <p:cNvPr id="5122" name="Picture 2" descr="http://i.msdn.microsoft.com/ms701170.359a979c-82d2-418f-a138-79eda2fa8043(en-us,VS.85).jpg"/>
          <p:cNvPicPr>
            <a:picLocks noChangeAspect="1" noChangeArrowheads="1"/>
          </p:cNvPicPr>
          <p:nvPr/>
        </p:nvPicPr>
        <p:blipFill>
          <a:blip r:embed="rId3" cstate="print"/>
          <a:srcRect/>
          <a:stretch>
            <a:fillRect/>
          </a:stretch>
        </p:blipFill>
        <p:spPr bwMode="auto">
          <a:xfrm>
            <a:off x="5029199" y="0"/>
            <a:ext cx="4114799" cy="6858000"/>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3886200" cy="944562"/>
          </a:xfrm>
          <a:solidFill>
            <a:schemeClr val="tx2">
              <a:lumMod val="60000"/>
              <a:lumOff val="40000"/>
            </a:schemeClr>
          </a:solidFill>
          <a:ln>
            <a:solidFill>
              <a:schemeClr val="tx1"/>
            </a:solidFill>
          </a:ln>
        </p:spPr>
        <p:txBody>
          <a:bodyPr>
            <a:normAutofit/>
          </a:bodyPr>
          <a:lstStyle/>
          <a:p>
            <a:r>
              <a:rPr lang="en-US" sz="4800" b="1" dirty="0" smtClean="0">
                <a:solidFill>
                  <a:schemeClr val="bg1"/>
                </a:solidFill>
              </a:rPr>
              <a:t>Software</a:t>
            </a:r>
            <a:endParaRPr lang="en-US" sz="4800" b="1" dirty="0">
              <a:solidFill>
                <a:schemeClr val="bg1"/>
              </a:solidFill>
            </a:endParaRPr>
          </a:p>
        </p:txBody>
      </p:sp>
      <p:sp>
        <p:nvSpPr>
          <p:cNvPr id="3" name="Content Placeholder 2"/>
          <p:cNvSpPr>
            <a:spLocks noGrp="1"/>
          </p:cNvSpPr>
          <p:nvPr>
            <p:ph sz="half" idx="1"/>
          </p:nvPr>
        </p:nvSpPr>
        <p:spPr>
          <a:xfrm>
            <a:off x="228600" y="1371600"/>
            <a:ext cx="3962400" cy="4953000"/>
          </a:xfrm>
        </p:spPr>
        <p:txBody>
          <a:bodyPr/>
          <a:lstStyle/>
          <a:p>
            <a:pPr>
              <a:buNone/>
            </a:pPr>
            <a:r>
              <a:rPr lang="en-US" sz="3000" b="1" dirty="0" smtClean="0"/>
              <a:t>Audacity:</a:t>
            </a:r>
          </a:p>
          <a:p>
            <a:pPr>
              <a:buFont typeface="Wingdings" pitchFamily="2" charset="2"/>
              <a:buChar char="§"/>
            </a:pPr>
            <a:r>
              <a:rPr lang="en-US" sz="3000" dirty="0" smtClean="0"/>
              <a:t>Podcasts</a:t>
            </a:r>
          </a:p>
          <a:p>
            <a:pPr>
              <a:buFont typeface="Wingdings" pitchFamily="2" charset="2"/>
              <a:buChar char="§"/>
            </a:pPr>
            <a:r>
              <a:rPr lang="en-US" sz="3000" dirty="0" smtClean="0"/>
              <a:t>Oral tales</a:t>
            </a:r>
          </a:p>
          <a:p>
            <a:pPr>
              <a:buFont typeface="Wingdings" pitchFamily="2" charset="2"/>
              <a:buChar char="§"/>
            </a:pPr>
            <a:r>
              <a:rPr lang="en-US" sz="3000" dirty="0" smtClean="0"/>
              <a:t>Interviews</a:t>
            </a:r>
          </a:p>
          <a:p>
            <a:pPr>
              <a:buFont typeface="Wingdings" pitchFamily="2" charset="2"/>
              <a:buChar char="§"/>
            </a:pPr>
            <a:r>
              <a:rPr lang="en-US" sz="3000" dirty="0" smtClean="0"/>
              <a:t>Speeches</a:t>
            </a:r>
          </a:p>
          <a:p>
            <a:pPr>
              <a:buFont typeface="Wingdings" pitchFamily="2" charset="2"/>
              <a:buChar char="§"/>
            </a:pPr>
            <a:r>
              <a:rPr lang="en-US" sz="3000" dirty="0" smtClean="0"/>
              <a:t>Advertisements</a:t>
            </a:r>
          </a:p>
          <a:p>
            <a:pPr>
              <a:buFont typeface="Wingdings" pitchFamily="2" charset="2"/>
              <a:buChar char="§"/>
            </a:pPr>
            <a:r>
              <a:rPr lang="en-US" sz="3000" dirty="0" smtClean="0"/>
              <a:t>Performance poetry</a:t>
            </a:r>
          </a:p>
          <a:p>
            <a:pPr>
              <a:buFont typeface="Wingdings" pitchFamily="2" charset="2"/>
              <a:buChar char="§"/>
            </a:pPr>
            <a:r>
              <a:rPr lang="en-US" sz="3000" dirty="0" smtClean="0"/>
              <a:t>News/Weather presentations</a:t>
            </a:r>
          </a:p>
          <a:p>
            <a:endParaRPr lang="en-US" dirty="0"/>
          </a:p>
        </p:txBody>
      </p:sp>
      <p:pic>
        <p:nvPicPr>
          <p:cNvPr id="5" name="Picture 4" descr="audacity-windows.png"/>
          <p:cNvPicPr>
            <a:picLocks noChangeAspect="1"/>
          </p:cNvPicPr>
          <p:nvPr/>
        </p:nvPicPr>
        <p:blipFill>
          <a:blip r:embed="rId2" cstate="print"/>
          <a:stretch>
            <a:fillRect/>
          </a:stretch>
        </p:blipFill>
        <p:spPr>
          <a:xfrm>
            <a:off x="4343400" y="1905000"/>
            <a:ext cx="4800600" cy="4953000"/>
          </a:xfrm>
          <a:prstGeom prst="rect">
            <a:avLst/>
          </a:prstGeom>
        </p:spPr>
      </p:pic>
      <p:pic>
        <p:nvPicPr>
          <p:cNvPr id="3074" name="Picture 2" descr="Audacity: Free Sound Editor and Recording Software">
            <a:hlinkClick r:id="rId3"/>
          </p:cNvPr>
          <p:cNvPicPr>
            <a:picLocks noChangeAspect="1" noChangeArrowheads="1"/>
          </p:cNvPicPr>
          <p:nvPr/>
        </p:nvPicPr>
        <p:blipFill>
          <a:blip r:embed="rId4" cstate="print"/>
          <a:srcRect/>
          <a:stretch>
            <a:fillRect/>
          </a:stretch>
        </p:blipFill>
        <p:spPr bwMode="auto">
          <a:xfrm>
            <a:off x="4517137" y="0"/>
            <a:ext cx="4626864" cy="1828800"/>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3962400" cy="1020762"/>
          </a:xfrm>
          <a:solidFill>
            <a:srgbClr val="00B050"/>
          </a:solidFill>
          <a:ln>
            <a:solidFill>
              <a:schemeClr val="tx1"/>
            </a:solidFill>
          </a:ln>
        </p:spPr>
        <p:txBody>
          <a:bodyPr>
            <a:normAutofit/>
          </a:bodyPr>
          <a:lstStyle/>
          <a:p>
            <a:r>
              <a:rPr lang="en-US" sz="4800" b="1" dirty="0" smtClean="0">
                <a:solidFill>
                  <a:schemeClr val="bg1"/>
                </a:solidFill>
              </a:rPr>
              <a:t>Captivate</a:t>
            </a:r>
            <a:endParaRPr lang="en-US" sz="4800" b="1" dirty="0">
              <a:solidFill>
                <a:schemeClr val="bg1"/>
              </a:solidFill>
            </a:endParaRPr>
          </a:p>
        </p:txBody>
      </p:sp>
      <p:sp>
        <p:nvSpPr>
          <p:cNvPr id="3" name="Content Placeholder 2"/>
          <p:cNvSpPr>
            <a:spLocks noGrp="1"/>
          </p:cNvSpPr>
          <p:nvPr>
            <p:ph sz="half" idx="1"/>
          </p:nvPr>
        </p:nvSpPr>
        <p:spPr>
          <a:xfrm>
            <a:off x="304800" y="1447800"/>
            <a:ext cx="3962400" cy="5105400"/>
          </a:xfrm>
        </p:spPr>
        <p:txBody>
          <a:bodyPr>
            <a:noAutofit/>
          </a:bodyPr>
          <a:lstStyle/>
          <a:p>
            <a:pPr>
              <a:buFont typeface="Wingdings" pitchFamily="2" charset="2"/>
              <a:buChar char="§"/>
            </a:pPr>
            <a:r>
              <a:rPr lang="en-US" sz="2600" dirty="0" smtClean="0"/>
              <a:t>Quizzes</a:t>
            </a:r>
          </a:p>
          <a:p>
            <a:pPr>
              <a:buFont typeface="Wingdings" pitchFamily="2" charset="2"/>
              <a:buChar char="§"/>
            </a:pPr>
            <a:r>
              <a:rPr lang="en-US" sz="2600" dirty="0" smtClean="0"/>
              <a:t>Convert power point to Adobe Flash file</a:t>
            </a:r>
          </a:p>
          <a:p>
            <a:pPr>
              <a:buFont typeface="Wingdings" pitchFamily="2" charset="2"/>
              <a:buChar char="§"/>
            </a:pPr>
            <a:r>
              <a:rPr lang="en-US" sz="2600" dirty="0" smtClean="0"/>
              <a:t>Software demonstrations</a:t>
            </a:r>
          </a:p>
          <a:p>
            <a:pPr>
              <a:buFont typeface="Wingdings" pitchFamily="2" charset="2"/>
              <a:buChar char="§"/>
            </a:pPr>
            <a:r>
              <a:rPr lang="en-US" sz="2600" dirty="0" smtClean="0"/>
              <a:t>Tutorials</a:t>
            </a:r>
          </a:p>
          <a:p>
            <a:pPr>
              <a:buFont typeface="Wingdings" pitchFamily="2" charset="2"/>
              <a:buChar char="§"/>
            </a:pPr>
            <a:r>
              <a:rPr lang="en-US" sz="2600" dirty="0" smtClean="0"/>
              <a:t>Podcasts</a:t>
            </a:r>
          </a:p>
          <a:p>
            <a:pPr>
              <a:buFont typeface="Wingdings" pitchFamily="2" charset="2"/>
              <a:buChar char="§"/>
            </a:pPr>
            <a:r>
              <a:rPr lang="en-US" sz="2600" dirty="0" smtClean="0"/>
              <a:t>Design interactive multimedia and Adobe Flash® Player compatible presentations</a:t>
            </a:r>
            <a:endParaRPr lang="en-US" sz="2600" dirty="0"/>
          </a:p>
        </p:txBody>
      </p:sp>
      <p:pic>
        <p:nvPicPr>
          <p:cNvPr id="2050" name="Picture 2" descr="http://www.ahashare.com/uploads/images/223620.jpg"/>
          <p:cNvPicPr>
            <a:picLocks noChangeAspect="1" noChangeArrowheads="1"/>
          </p:cNvPicPr>
          <p:nvPr/>
        </p:nvPicPr>
        <p:blipFill>
          <a:blip r:embed="rId2" cstate="print"/>
          <a:srcRect/>
          <a:stretch>
            <a:fillRect/>
          </a:stretch>
        </p:blipFill>
        <p:spPr bwMode="auto">
          <a:xfrm>
            <a:off x="4381500" y="0"/>
            <a:ext cx="4762500" cy="3505200"/>
          </a:xfrm>
          <a:prstGeom prst="rect">
            <a:avLst/>
          </a:prstGeom>
          <a:noFill/>
        </p:spPr>
      </p:pic>
      <p:pic>
        <p:nvPicPr>
          <p:cNvPr id="2052" name="Picture 4" descr="http://wwwimages.adobe.com/www.adobe.com/products/captivate/images/quiz_285x200.jpg"/>
          <p:cNvPicPr>
            <a:picLocks noChangeAspect="1" noChangeArrowheads="1"/>
          </p:cNvPicPr>
          <p:nvPr/>
        </p:nvPicPr>
        <p:blipFill>
          <a:blip r:embed="rId3" cstate="print"/>
          <a:srcRect/>
          <a:stretch>
            <a:fillRect/>
          </a:stretch>
        </p:blipFill>
        <p:spPr bwMode="auto">
          <a:xfrm>
            <a:off x="4343401" y="3505200"/>
            <a:ext cx="4800600" cy="33528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8600" y="348727"/>
            <a:ext cx="3810000" cy="657798"/>
          </a:xfrm>
          <a:solidFill>
            <a:schemeClr val="accent1"/>
          </a:solidFill>
          <a:ln>
            <a:solidFill>
              <a:schemeClr val="tx1"/>
            </a:solidFill>
            <a:bevel/>
          </a:ln>
          <a:effectLst>
            <a:outerShdw blurRad="50800" dist="38100" dir="16200000" rotWithShape="0">
              <a:prstClr val="black">
                <a:alpha val="40000"/>
              </a:prstClr>
            </a:outerShdw>
          </a:effectLst>
          <a:scene3d>
            <a:camera prst="orthographicFront"/>
            <a:lightRig rig="threePt" dir="t"/>
          </a:scene3d>
          <a:sp3d>
            <a:bevelT w="12700" h="101600"/>
          </a:sp3d>
        </p:spPr>
        <p:txBody>
          <a:bodyPr rtlCol="0">
            <a:noAutofit/>
          </a:bodyPr>
          <a:lstStyle/>
          <a:p>
            <a:pPr algn="ctr" eaLnBrk="1" fontAlgn="auto" hangingPunct="1">
              <a:spcAft>
                <a:spcPts val="0"/>
              </a:spcAft>
              <a:defRPr/>
            </a:pPr>
            <a:r>
              <a:rPr lang="en-US" sz="3500" dirty="0" smtClean="0">
                <a:solidFill>
                  <a:schemeClr val="bg1"/>
                </a:solidFill>
              </a:rPr>
              <a:t>CREATIVITY</a:t>
            </a:r>
            <a:endParaRPr lang="en-US" sz="3500" dirty="0">
              <a:solidFill>
                <a:schemeClr val="bg1"/>
              </a:solidFill>
            </a:endParaRPr>
          </a:p>
        </p:txBody>
      </p:sp>
      <p:pic>
        <p:nvPicPr>
          <p:cNvPr id="6149" name="Content Placeholder 3" descr="Picture2.png"/>
          <p:cNvPicPr>
            <a:picLocks noGrp="1" noChangeAspect="1"/>
          </p:cNvPicPr>
          <p:nvPr>
            <p:ph idx="1"/>
          </p:nvPr>
        </p:nvPicPr>
        <p:blipFill>
          <a:blip r:embed="rId3" cstate="print"/>
          <a:srcRect/>
          <a:stretch>
            <a:fillRect/>
          </a:stretch>
        </p:blipFill>
        <p:spPr>
          <a:xfrm>
            <a:off x="4267200" y="0"/>
            <a:ext cx="4876800" cy="6858000"/>
          </a:xfrm>
        </p:spPr>
      </p:pic>
      <p:sp>
        <p:nvSpPr>
          <p:cNvPr id="6150" name="Text Placeholder 5"/>
          <p:cNvSpPr>
            <a:spLocks noGrp="1"/>
          </p:cNvSpPr>
          <p:nvPr>
            <p:ph type="body" sz="half" idx="2"/>
          </p:nvPr>
        </p:nvSpPr>
        <p:spPr>
          <a:xfrm>
            <a:off x="304800" y="1143000"/>
            <a:ext cx="3810000" cy="5486400"/>
          </a:xfrm>
        </p:spPr>
        <p:txBody>
          <a:bodyPr/>
          <a:lstStyle/>
          <a:p>
            <a:pPr eaLnBrk="1" hangingPunct="1">
              <a:buFont typeface="Wingdings" pitchFamily="2" charset="2"/>
              <a:buChar char="§"/>
            </a:pPr>
            <a:r>
              <a:rPr lang="en-US" sz="2600" b="1" dirty="0" smtClean="0"/>
              <a:t>FLUENCY</a:t>
            </a:r>
            <a:r>
              <a:rPr lang="en-US" sz="2600" dirty="0" smtClean="0"/>
              <a:t> - generating many ideas</a:t>
            </a:r>
          </a:p>
          <a:p>
            <a:pPr eaLnBrk="1" hangingPunct="1">
              <a:buFont typeface="Wingdings" pitchFamily="2" charset="2"/>
              <a:buChar char="§"/>
            </a:pPr>
            <a:r>
              <a:rPr lang="en-US" sz="2600" b="1" dirty="0" smtClean="0"/>
              <a:t>FLEXIBILITY</a:t>
            </a:r>
            <a:r>
              <a:rPr lang="en-US" sz="2600" dirty="0" smtClean="0"/>
              <a:t> - shifting perspective easily</a:t>
            </a:r>
          </a:p>
          <a:p>
            <a:pPr eaLnBrk="1" hangingPunct="1">
              <a:buFont typeface="Wingdings" pitchFamily="2" charset="2"/>
              <a:buChar char="§"/>
            </a:pPr>
            <a:r>
              <a:rPr lang="en-US" sz="2600" b="1" dirty="0" smtClean="0"/>
              <a:t>ORIGINALITY</a:t>
            </a:r>
            <a:r>
              <a:rPr lang="en-US" sz="2600" dirty="0" smtClean="0"/>
              <a:t> - conceiving something new</a:t>
            </a:r>
          </a:p>
          <a:p>
            <a:pPr eaLnBrk="1" hangingPunct="1">
              <a:buFont typeface="Wingdings" pitchFamily="2" charset="2"/>
              <a:buChar char="§"/>
            </a:pPr>
            <a:r>
              <a:rPr lang="en-US" sz="2600" b="1" dirty="0" smtClean="0"/>
              <a:t>PURPOSE- Vision </a:t>
            </a:r>
          </a:p>
          <a:p>
            <a:pPr eaLnBrk="1" hangingPunct="1">
              <a:buFont typeface="Wingdings" pitchFamily="2" charset="2"/>
              <a:buChar char="§"/>
            </a:pPr>
            <a:r>
              <a:rPr lang="en-US" sz="2600" b="1" dirty="0" smtClean="0"/>
              <a:t>AUDIENCE - </a:t>
            </a:r>
            <a:r>
              <a:rPr lang="en-US" sz="2600" dirty="0" smtClean="0"/>
              <a:t>Context</a:t>
            </a:r>
          </a:p>
          <a:p>
            <a:pPr eaLnBrk="1" hangingPunct="1">
              <a:buFont typeface="Wingdings" pitchFamily="2" charset="2"/>
              <a:buChar char="§"/>
            </a:pPr>
            <a:r>
              <a:rPr lang="en-US" sz="2600" b="1" dirty="0" smtClean="0"/>
              <a:t>ELABORATION</a:t>
            </a:r>
            <a:r>
              <a:rPr lang="en-US" sz="2600" dirty="0" smtClean="0"/>
              <a:t> - building on other ideas</a:t>
            </a:r>
          </a:p>
          <a:p>
            <a:pPr eaLnBrk="1" hangingPunct="1">
              <a:buFont typeface="Wingdings" pitchFamily="2" charset="2"/>
              <a:buChar char="§"/>
            </a:pPr>
            <a:r>
              <a:rPr lang="en-US" sz="2600" b="1" dirty="0" smtClean="0"/>
              <a:t>EVALUATION: </a:t>
            </a:r>
            <a:r>
              <a:rPr lang="en-US" sz="2600" dirty="0" smtClean="0"/>
              <a:t>Critical reflection</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3886200" cy="1143000"/>
          </a:xfrm>
          <a:solidFill>
            <a:srgbClr val="00B050"/>
          </a:solidFill>
          <a:ln>
            <a:solidFill>
              <a:schemeClr val="tx1"/>
            </a:solidFill>
          </a:ln>
        </p:spPr>
        <p:txBody>
          <a:bodyPr>
            <a:noAutofit/>
          </a:bodyPr>
          <a:lstStyle/>
          <a:p>
            <a:r>
              <a:rPr lang="en-US" sz="3600" b="1" dirty="0" smtClean="0">
                <a:solidFill>
                  <a:schemeClr val="bg1"/>
                </a:solidFill>
              </a:rPr>
              <a:t>Power Point and Adobe Presenter</a:t>
            </a:r>
            <a:endParaRPr lang="en-US" sz="3600" b="1" dirty="0">
              <a:solidFill>
                <a:schemeClr val="bg1"/>
              </a:solidFill>
            </a:endParaRPr>
          </a:p>
        </p:txBody>
      </p:sp>
      <p:sp>
        <p:nvSpPr>
          <p:cNvPr id="3" name="Content Placeholder 2"/>
          <p:cNvSpPr>
            <a:spLocks noGrp="1"/>
          </p:cNvSpPr>
          <p:nvPr>
            <p:ph sz="half" idx="1"/>
          </p:nvPr>
        </p:nvSpPr>
        <p:spPr>
          <a:xfrm>
            <a:off x="228600" y="1600200"/>
            <a:ext cx="3886200" cy="4953000"/>
          </a:xfrm>
        </p:spPr>
        <p:txBody>
          <a:bodyPr>
            <a:normAutofit fontScale="92500" lnSpcReduction="10000"/>
          </a:bodyPr>
          <a:lstStyle/>
          <a:p>
            <a:pPr>
              <a:buFont typeface="Wingdings" pitchFamily="2" charset="2"/>
              <a:buChar char="§"/>
            </a:pPr>
            <a:r>
              <a:rPr lang="en-US" dirty="0" smtClean="0"/>
              <a:t>Convert PP into a Flash self-running multimedia presentation and </a:t>
            </a:r>
            <a:r>
              <a:rPr lang="en-AU" dirty="0" smtClean="0"/>
              <a:t>a compact web-ready format</a:t>
            </a:r>
            <a:endParaRPr lang="en-US" dirty="0" smtClean="0"/>
          </a:p>
          <a:p>
            <a:pPr>
              <a:buFont typeface="Wingdings" pitchFamily="2" charset="2"/>
              <a:buChar char="§"/>
            </a:pPr>
            <a:r>
              <a:rPr lang="en-US" dirty="0" smtClean="0"/>
              <a:t>Import and capture audio and video</a:t>
            </a:r>
          </a:p>
          <a:p>
            <a:pPr>
              <a:buFont typeface="Wingdings" pitchFamily="2" charset="2"/>
              <a:buChar char="§"/>
            </a:pPr>
            <a:r>
              <a:rPr lang="en-US" dirty="0" smtClean="0"/>
              <a:t>Publish content as a PDF file, preserving all animations</a:t>
            </a:r>
          </a:p>
          <a:p>
            <a:pPr>
              <a:buFont typeface="Wingdings" pitchFamily="2" charset="2"/>
              <a:buChar char="§"/>
            </a:pPr>
            <a:r>
              <a:rPr lang="en-AU" dirty="0" smtClean="0"/>
              <a:t>Create a range of interactive quizzes</a:t>
            </a:r>
            <a:endParaRPr lang="en-US" dirty="0"/>
          </a:p>
        </p:txBody>
      </p:sp>
      <p:pic>
        <p:nvPicPr>
          <p:cNvPr id="1026" name="Picture 2" descr="http://www.adobe.com/eeurope/products/presenter/images/Presenter_792x425.jpg"/>
          <p:cNvPicPr>
            <a:picLocks noChangeAspect="1" noChangeArrowheads="1"/>
          </p:cNvPicPr>
          <p:nvPr/>
        </p:nvPicPr>
        <p:blipFill>
          <a:blip r:embed="rId2" cstate="print"/>
          <a:srcRect/>
          <a:stretch>
            <a:fillRect/>
          </a:stretch>
        </p:blipFill>
        <p:spPr bwMode="auto">
          <a:xfrm>
            <a:off x="4315970" y="1"/>
            <a:ext cx="4828030" cy="3200399"/>
          </a:xfrm>
          <a:prstGeom prst="rect">
            <a:avLst/>
          </a:prstGeom>
          <a:noFill/>
        </p:spPr>
      </p:pic>
      <p:pic>
        <p:nvPicPr>
          <p:cNvPr id="1028" name="Picture 4" descr="Adobe-Presenter.jpg image by downarchive2"/>
          <p:cNvPicPr>
            <a:picLocks noChangeAspect="1" noChangeArrowheads="1"/>
          </p:cNvPicPr>
          <p:nvPr/>
        </p:nvPicPr>
        <p:blipFill>
          <a:blip r:embed="rId3" cstate="print"/>
          <a:srcRect/>
          <a:stretch>
            <a:fillRect/>
          </a:stretch>
        </p:blipFill>
        <p:spPr bwMode="auto">
          <a:xfrm>
            <a:off x="4267201" y="3200400"/>
            <a:ext cx="4876800" cy="3657600"/>
          </a:xfrm>
          <a:prstGeom prst="rect">
            <a:avLst/>
          </a:prstGeom>
          <a:noFill/>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3886200" cy="944562"/>
          </a:xfrm>
          <a:solidFill>
            <a:schemeClr val="tx2">
              <a:lumMod val="60000"/>
              <a:lumOff val="40000"/>
            </a:schemeClr>
          </a:solidFill>
          <a:ln>
            <a:solidFill>
              <a:schemeClr val="tx1"/>
            </a:solidFill>
          </a:ln>
        </p:spPr>
        <p:txBody>
          <a:bodyPr>
            <a:normAutofit/>
          </a:bodyPr>
          <a:lstStyle/>
          <a:p>
            <a:r>
              <a:rPr lang="en-US" sz="4800" b="1" dirty="0" smtClean="0">
                <a:solidFill>
                  <a:schemeClr val="bg1"/>
                </a:solidFill>
              </a:rPr>
              <a:t>Freemind</a:t>
            </a:r>
            <a:endParaRPr lang="en-US" sz="4800" b="1" dirty="0">
              <a:solidFill>
                <a:schemeClr val="bg1"/>
              </a:solidFill>
            </a:endParaRPr>
          </a:p>
        </p:txBody>
      </p:sp>
      <p:sp>
        <p:nvSpPr>
          <p:cNvPr id="3" name="Content Placeholder 2"/>
          <p:cNvSpPr>
            <a:spLocks noGrp="1"/>
          </p:cNvSpPr>
          <p:nvPr>
            <p:ph sz="half" idx="1"/>
          </p:nvPr>
        </p:nvSpPr>
        <p:spPr>
          <a:xfrm>
            <a:off x="228600" y="1371600"/>
            <a:ext cx="3886200" cy="5257800"/>
          </a:xfrm>
        </p:spPr>
        <p:txBody>
          <a:bodyPr>
            <a:normAutofit/>
          </a:bodyPr>
          <a:lstStyle/>
          <a:p>
            <a:pPr>
              <a:buFont typeface="Wingdings" pitchFamily="2" charset="2"/>
              <a:buChar char="§"/>
            </a:pPr>
            <a:r>
              <a:rPr lang="en-US" dirty="0" smtClean="0"/>
              <a:t>Mind maps in any KLA</a:t>
            </a:r>
          </a:p>
          <a:p>
            <a:pPr>
              <a:buFont typeface="Wingdings" pitchFamily="2" charset="2"/>
              <a:buChar char="§"/>
            </a:pPr>
            <a:r>
              <a:rPr lang="en-US" dirty="0" smtClean="0">
                <a:hlinkClick r:id="rId2"/>
              </a:rPr>
              <a:t>http://freemind.sourceforge.net/wiki/extensions/freemind/flashwindow.php?initLoadFile=/wiki/images/9/9c/Writing_an_essay_with_FreeMind.mm&amp;startCollapsedToLevel=5&amp;mm_title=Writing_an_essay_with_FreeMind.mm</a:t>
            </a:r>
            <a:r>
              <a:rPr lang="en-US" dirty="0" smtClean="0"/>
              <a:t> </a:t>
            </a:r>
            <a:endParaRPr lang="en-US" dirty="0"/>
          </a:p>
        </p:txBody>
      </p:sp>
      <p:pic>
        <p:nvPicPr>
          <p:cNvPr id="48130" name="Picture 2" descr="http://www.onlytechtalks.com/techtalks/wp-content/uploads/2009/05/freemind-mapping.jpg"/>
          <p:cNvPicPr>
            <a:picLocks noChangeAspect="1" noChangeArrowheads="1"/>
          </p:cNvPicPr>
          <p:nvPr/>
        </p:nvPicPr>
        <p:blipFill>
          <a:blip r:embed="rId3" cstate="print"/>
          <a:srcRect/>
          <a:stretch>
            <a:fillRect/>
          </a:stretch>
        </p:blipFill>
        <p:spPr bwMode="auto">
          <a:xfrm>
            <a:off x="4419600" y="2286000"/>
            <a:ext cx="4724400" cy="4572000"/>
          </a:xfrm>
          <a:prstGeom prst="rect">
            <a:avLst/>
          </a:prstGeom>
          <a:noFill/>
        </p:spPr>
      </p:pic>
      <p:pic>
        <p:nvPicPr>
          <p:cNvPr id="48132" name="Picture 4" descr="http://www.getmewriting.com/wp-content/uploads/2009/02/freemind-logo.jpg"/>
          <p:cNvPicPr>
            <a:picLocks noChangeAspect="1" noChangeArrowheads="1"/>
          </p:cNvPicPr>
          <p:nvPr/>
        </p:nvPicPr>
        <p:blipFill>
          <a:blip r:embed="rId4" cstate="print"/>
          <a:srcRect/>
          <a:stretch>
            <a:fillRect/>
          </a:stretch>
        </p:blipFill>
        <p:spPr bwMode="auto">
          <a:xfrm>
            <a:off x="4419600" y="0"/>
            <a:ext cx="4724401" cy="2286000"/>
          </a:xfrm>
          <a:prstGeom prst="rect">
            <a:avLst/>
          </a:prstGeom>
          <a:noFill/>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4724400" cy="944562"/>
          </a:xfrm>
          <a:solidFill>
            <a:srgbClr val="FFC000"/>
          </a:solidFill>
          <a:ln>
            <a:solidFill>
              <a:schemeClr val="tx1"/>
            </a:solidFill>
          </a:ln>
        </p:spPr>
        <p:txBody>
          <a:bodyPr>
            <a:normAutofit/>
          </a:bodyPr>
          <a:lstStyle/>
          <a:p>
            <a:r>
              <a:rPr lang="en-US" sz="4800" b="1" dirty="0" smtClean="0"/>
              <a:t>Web20 Resources</a:t>
            </a:r>
            <a:endParaRPr lang="en-US" sz="4800" b="1" dirty="0"/>
          </a:p>
        </p:txBody>
      </p:sp>
      <p:sp>
        <p:nvSpPr>
          <p:cNvPr id="3" name="Content Placeholder 2"/>
          <p:cNvSpPr>
            <a:spLocks noGrp="1"/>
          </p:cNvSpPr>
          <p:nvPr>
            <p:ph idx="1"/>
          </p:nvPr>
        </p:nvSpPr>
        <p:spPr>
          <a:xfrm>
            <a:off x="228600" y="1447800"/>
            <a:ext cx="4572000" cy="5105400"/>
          </a:xfrm>
        </p:spPr>
        <p:txBody>
          <a:bodyPr>
            <a:normAutofit fontScale="92500" lnSpcReduction="20000"/>
          </a:bodyPr>
          <a:lstStyle/>
          <a:p>
            <a:pPr>
              <a:buFont typeface="Wingdings" pitchFamily="2" charset="2"/>
              <a:buChar char="§"/>
            </a:pPr>
            <a:r>
              <a:rPr lang="en-US" dirty="0" smtClean="0"/>
              <a:t>Brain Research – National Academy of Science ‘How People Learn’: </a:t>
            </a:r>
            <a:r>
              <a:rPr lang="en-US" u="sng" dirty="0" smtClean="0">
                <a:hlinkClick r:id="rId3"/>
              </a:rPr>
              <a:t>http://www.nap.edu/catalog.php?record_id=6160</a:t>
            </a:r>
            <a:r>
              <a:rPr lang="en-US" dirty="0" smtClean="0"/>
              <a:t> – </a:t>
            </a:r>
            <a:endParaRPr lang="en-US" dirty="0" smtClean="0">
              <a:hlinkClick r:id="rId4"/>
            </a:endParaRPr>
          </a:p>
          <a:p>
            <a:pPr>
              <a:buFont typeface="Wingdings" pitchFamily="2" charset="2"/>
              <a:buChar char="§"/>
            </a:pPr>
            <a:r>
              <a:rPr lang="en-US" dirty="0" smtClean="0">
                <a:hlinkClick r:id="rId4"/>
              </a:rPr>
              <a:t>http://www.adobe.com/education/instruction/adsc/</a:t>
            </a:r>
            <a:r>
              <a:rPr lang="en-US" dirty="0" smtClean="0"/>
              <a:t> </a:t>
            </a:r>
          </a:p>
          <a:p>
            <a:pPr>
              <a:buFont typeface="Wingdings" pitchFamily="2" charset="2"/>
              <a:buChar char="§"/>
            </a:pPr>
            <a:r>
              <a:rPr lang="en-US" dirty="0" smtClean="0">
                <a:hlinkClick r:id="rId5"/>
              </a:rPr>
              <a:t>http://digiteen.ning.com/forum?page=4</a:t>
            </a:r>
            <a:r>
              <a:rPr lang="en-US" dirty="0" smtClean="0"/>
              <a:t> – Digital citizenship site for secondary students</a:t>
            </a:r>
            <a:endParaRPr lang="en-US" dirty="0"/>
          </a:p>
        </p:txBody>
      </p:sp>
      <p:pic>
        <p:nvPicPr>
          <p:cNvPr id="4" name="Picture 3" descr="laptops.jpg"/>
          <p:cNvPicPr>
            <a:picLocks noChangeAspect="1"/>
          </p:cNvPicPr>
          <p:nvPr/>
        </p:nvPicPr>
        <p:blipFill>
          <a:blip r:embed="rId6" cstate="print"/>
          <a:srcRect/>
          <a:stretch>
            <a:fillRect/>
          </a:stretch>
        </p:blipFill>
        <p:spPr bwMode="auto">
          <a:xfrm>
            <a:off x="5122863" y="0"/>
            <a:ext cx="4021137" cy="6858000"/>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a:solidFill>
            <a:schemeClr val="accent4">
              <a:lumMod val="40000"/>
              <a:lumOff val="60000"/>
            </a:schemeClr>
          </a:solidFill>
          <a:ln>
            <a:solidFill>
              <a:schemeClr val="tx1"/>
            </a:solidFill>
          </a:ln>
        </p:spPr>
        <p:txBody>
          <a:bodyPr/>
          <a:lstStyle/>
          <a:p>
            <a:r>
              <a:rPr lang="en-US" dirty="0" smtClean="0"/>
              <a:t>Great Web20 Resources</a:t>
            </a:r>
            <a:endParaRPr lang="en-US" dirty="0"/>
          </a:p>
        </p:txBody>
      </p:sp>
      <p:sp>
        <p:nvSpPr>
          <p:cNvPr id="3" name="Content Placeholder 2"/>
          <p:cNvSpPr>
            <a:spLocks noGrp="1"/>
          </p:cNvSpPr>
          <p:nvPr>
            <p:ph idx="1"/>
          </p:nvPr>
        </p:nvSpPr>
        <p:spPr/>
        <p:txBody>
          <a:bodyPr>
            <a:normAutofit fontScale="85000" lnSpcReduction="10000"/>
          </a:bodyPr>
          <a:lstStyle/>
          <a:p>
            <a:pPr>
              <a:buFont typeface="Wingdings" pitchFamily="2" charset="2"/>
              <a:buChar char="§"/>
            </a:pPr>
            <a:r>
              <a:rPr lang="en-US" b="1" dirty="0" smtClean="0"/>
              <a:t>Visuword: </a:t>
            </a:r>
            <a:r>
              <a:rPr lang="en-US" dirty="0" smtClean="0">
                <a:hlinkClick r:id="rId3"/>
              </a:rPr>
              <a:t>http://www.visuwords.com/?word=connected</a:t>
            </a:r>
            <a:r>
              <a:rPr lang="en-US" dirty="0" smtClean="0"/>
              <a:t> </a:t>
            </a:r>
          </a:p>
          <a:p>
            <a:pPr>
              <a:buFont typeface="Wingdings" pitchFamily="2" charset="2"/>
              <a:buChar char="§"/>
            </a:pPr>
            <a:r>
              <a:rPr lang="en-US" b="1" dirty="0" smtClean="0"/>
              <a:t>Box of tricks – A-Z of internet sites: </a:t>
            </a:r>
            <a:r>
              <a:rPr lang="en-US" dirty="0" smtClean="0">
                <a:hlinkClick r:id="rId4"/>
              </a:rPr>
              <a:t>http://www.boxoftricks.net/?page_id=29</a:t>
            </a:r>
            <a:r>
              <a:rPr lang="en-US" dirty="0" smtClean="0"/>
              <a:t> </a:t>
            </a:r>
          </a:p>
          <a:p>
            <a:pPr>
              <a:buFont typeface="Wingdings" pitchFamily="2" charset="2"/>
              <a:buChar char="§"/>
            </a:pPr>
            <a:r>
              <a:rPr lang="en-US" b="1" dirty="0" smtClean="0"/>
              <a:t>Cooltoolsforschools Wiki: </a:t>
            </a:r>
            <a:r>
              <a:rPr lang="en-US" dirty="0" smtClean="0">
                <a:hlinkClick r:id="rId5"/>
              </a:rPr>
              <a:t>http://cooltoolsforschools.wikispaces.com/?responseToken=08d40fc592f425e0609f7b90a024fde22</a:t>
            </a:r>
            <a:endParaRPr lang="en-US" dirty="0" smtClean="0"/>
          </a:p>
          <a:p>
            <a:pPr>
              <a:buFont typeface="Wingdings" pitchFamily="2" charset="2"/>
              <a:buChar char="§"/>
            </a:pPr>
            <a:r>
              <a:rPr lang="en-AU" u="sng" dirty="0" smtClean="0">
                <a:hlinkClick r:id="rId6"/>
              </a:rPr>
              <a:t>http://etc.usf.edu/plans/default.htm</a:t>
            </a:r>
            <a:r>
              <a:rPr lang="en-AU" dirty="0" smtClean="0"/>
              <a:t> - No Strings Attached: videos of sample lessons taped in Florida schools with a description of the lesson objectives and procedure</a:t>
            </a:r>
            <a:r>
              <a:rPr lang="en-US" dirty="0" smtClean="0"/>
              <a:t> </a:t>
            </a:r>
          </a:p>
          <a:p>
            <a:pPr>
              <a:buFont typeface="Wingdings" pitchFamily="2" charset="2"/>
              <a:buChar char="§"/>
            </a:pP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57200" y="274638"/>
            <a:ext cx="8229600" cy="1096962"/>
          </a:xfrm>
          <a:solidFill>
            <a:schemeClr val="tx2">
              <a:lumMod val="60000"/>
              <a:lumOff val="40000"/>
            </a:schemeClr>
          </a:solidFill>
          <a:ln>
            <a:solidFill>
              <a:schemeClr val="tx1"/>
            </a:solidFill>
          </a:ln>
        </p:spPr>
        <p:txBody>
          <a:bodyPr/>
          <a:lstStyle/>
          <a:p>
            <a:r>
              <a:rPr lang="en-AU" sz="4800" b="1" dirty="0" smtClean="0">
                <a:solidFill>
                  <a:schemeClr val="bg1"/>
                </a:solidFill>
              </a:rPr>
              <a:t>The Learning Environment</a:t>
            </a:r>
          </a:p>
        </p:txBody>
      </p:sp>
      <p:sp>
        <p:nvSpPr>
          <p:cNvPr id="16387" name="Content Placeholder 2"/>
          <p:cNvSpPr>
            <a:spLocks noGrp="1"/>
          </p:cNvSpPr>
          <p:nvPr>
            <p:ph idx="1"/>
          </p:nvPr>
        </p:nvSpPr>
        <p:spPr/>
        <p:txBody>
          <a:bodyPr>
            <a:normAutofit lnSpcReduction="10000"/>
          </a:bodyPr>
          <a:lstStyle/>
          <a:p>
            <a:pPr>
              <a:buFont typeface="Wingdings" pitchFamily="2" charset="2"/>
              <a:buChar char="§"/>
            </a:pPr>
            <a:r>
              <a:rPr lang="en-AU" sz="3500" dirty="0" smtClean="0"/>
              <a:t>In an ideal world how should the classroom look when the students are using laptops?</a:t>
            </a:r>
          </a:p>
          <a:p>
            <a:pPr>
              <a:buFont typeface="Wingdings" pitchFamily="2" charset="2"/>
              <a:buChar char="§"/>
            </a:pPr>
            <a:r>
              <a:rPr lang="en-AU" sz="3500" dirty="0" smtClean="0"/>
              <a:t>Does it need to change?</a:t>
            </a:r>
          </a:p>
          <a:p>
            <a:pPr>
              <a:buFont typeface="Wingdings" pitchFamily="2" charset="2"/>
              <a:buChar char="§"/>
            </a:pPr>
            <a:r>
              <a:rPr lang="en-AU" sz="3500" dirty="0" smtClean="0"/>
              <a:t>What needs to change?</a:t>
            </a:r>
          </a:p>
          <a:p>
            <a:pPr>
              <a:buFont typeface="Wingdings" pitchFamily="2" charset="2"/>
              <a:buChar char="§"/>
            </a:pPr>
            <a:r>
              <a:rPr lang="en-AU" sz="3500" dirty="0" smtClean="0"/>
              <a:t>How could the school move towards creating an engaging and appropriate learning environment?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686800" cy="639762"/>
          </a:xfrm>
          <a:solidFill>
            <a:schemeClr val="tx2">
              <a:lumMod val="60000"/>
              <a:lumOff val="40000"/>
            </a:schemeClr>
          </a:solidFill>
          <a:ln>
            <a:solidFill>
              <a:schemeClr val="tx1"/>
            </a:solidFill>
          </a:ln>
        </p:spPr>
        <p:txBody>
          <a:bodyPr>
            <a:normAutofit fontScale="90000"/>
          </a:bodyPr>
          <a:lstStyle/>
          <a:p>
            <a:pPr>
              <a:defRPr/>
            </a:pPr>
            <a:r>
              <a:rPr lang="en-AU" sz="4800" b="1" dirty="0" smtClean="0">
                <a:solidFill>
                  <a:schemeClr val="bg1">
                    <a:lumMod val="95000"/>
                  </a:schemeClr>
                </a:solidFill>
              </a:rPr>
              <a:t>The Research</a:t>
            </a:r>
            <a:endParaRPr lang="en-AU" sz="4800" b="1" dirty="0">
              <a:solidFill>
                <a:schemeClr val="bg1">
                  <a:lumMod val="95000"/>
                </a:schemeClr>
              </a:solidFill>
            </a:endParaRPr>
          </a:p>
        </p:txBody>
      </p:sp>
      <p:sp>
        <p:nvSpPr>
          <p:cNvPr id="3" name="Text Placeholder 2"/>
          <p:cNvSpPr>
            <a:spLocks noGrp="1"/>
          </p:cNvSpPr>
          <p:nvPr>
            <p:ph type="body" sz="half" idx="1"/>
          </p:nvPr>
        </p:nvSpPr>
        <p:spPr>
          <a:xfrm>
            <a:off x="228600" y="1066800"/>
            <a:ext cx="5562600" cy="5638800"/>
          </a:xfrm>
          <a:solidFill>
            <a:schemeClr val="bg1">
              <a:lumMod val="85000"/>
            </a:schemeClr>
          </a:solidFill>
          <a:ln>
            <a:solidFill>
              <a:schemeClr val="tx1"/>
            </a:solidFill>
          </a:ln>
        </p:spPr>
        <p:txBody>
          <a:bodyPr>
            <a:normAutofit/>
          </a:bodyPr>
          <a:lstStyle/>
          <a:p>
            <a:pPr>
              <a:buFont typeface="Wingdings" pitchFamily="2" charset="2"/>
              <a:buChar char="§"/>
              <a:defRPr/>
            </a:pPr>
            <a:r>
              <a:rPr lang="en-US" sz="2400" i="1" dirty="0" smtClean="0"/>
              <a:t>“Technology can become an obstacle to learning, especially when a student is first exposed to a new and/or novel technology. The student may become too focused on the technology and neglect the need for developing creative ideas” </a:t>
            </a:r>
            <a:r>
              <a:rPr lang="en-US" sz="2400" dirty="0" smtClean="0"/>
              <a:t>(Mohler).</a:t>
            </a:r>
          </a:p>
          <a:p>
            <a:pPr>
              <a:buFont typeface="Wingdings" pitchFamily="2" charset="2"/>
              <a:buChar char="§"/>
              <a:defRPr/>
            </a:pPr>
            <a:r>
              <a:rPr lang="en-US" sz="2400" i="1" dirty="0" smtClean="0"/>
              <a:t>“Technology is best seen as another tool in the repertoire available to learners and teachers for expression and communication” (</a:t>
            </a:r>
            <a:r>
              <a:rPr lang="en-US" sz="2400" dirty="0" smtClean="0"/>
              <a:t>Andrews et al., 2006)</a:t>
            </a:r>
          </a:p>
          <a:p>
            <a:pPr>
              <a:buFont typeface="Wingdings" pitchFamily="2" charset="2"/>
              <a:buChar char="§"/>
              <a:defRPr/>
            </a:pPr>
            <a:r>
              <a:rPr lang="en-US" sz="2400" dirty="0" smtClean="0">
                <a:hlinkClick r:id="rId3"/>
              </a:rPr>
              <a:t>http://cunningham.acer.edu.au/dbtw-wpd/textbase/NSWIT/NSW_Digest_1_09.html#Availability</a:t>
            </a:r>
            <a:r>
              <a:rPr lang="en-US" sz="2400" dirty="0" smtClean="0"/>
              <a:t> </a:t>
            </a:r>
          </a:p>
          <a:p>
            <a:pPr>
              <a:buFont typeface="Wingdings" pitchFamily="2" charset="2"/>
              <a:buChar char="§"/>
              <a:defRPr/>
            </a:pPr>
            <a:endParaRPr lang="en-US" sz="2000" dirty="0" smtClean="0"/>
          </a:p>
          <a:p>
            <a:pPr>
              <a:buFont typeface="Wingdings" pitchFamily="2" charset="2"/>
              <a:buChar char="§"/>
              <a:defRPr/>
            </a:pPr>
            <a:endParaRPr lang="en-US" sz="2500" dirty="0" smtClean="0"/>
          </a:p>
          <a:p>
            <a:pPr>
              <a:buFont typeface="Wingdings" pitchFamily="2" charset="2"/>
              <a:buChar char="§"/>
              <a:defRPr/>
            </a:pPr>
            <a:endParaRPr lang="en-AU" sz="2500" dirty="0"/>
          </a:p>
        </p:txBody>
      </p:sp>
      <p:sp>
        <p:nvSpPr>
          <p:cNvPr id="5" name="Right Arrow 4"/>
          <p:cNvSpPr/>
          <p:nvPr/>
        </p:nvSpPr>
        <p:spPr>
          <a:xfrm>
            <a:off x="5715000" y="3276600"/>
            <a:ext cx="914400" cy="609600"/>
          </a:xfrm>
          <a:prstGeom prst="rightArrow">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dirty="0"/>
          </a:p>
        </p:txBody>
      </p:sp>
      <p:sp>
        <p:nvSpPr>
          <p:cNvPr id="6" name="TextBox 5"/>
          <p:cNvSpPr txBox="1"/>
          <p:nvPr/>
        </p:nvSpPr>
        <p:spPr>
          <a:xfrm>
            <a:off x="6629400" y="1066800"/>
            <a:ext cx="2286000" cy="5324535"/>
          </a:xfrm>
          <a:prstGeom prst="rect">
            <a:avLst/>
          </a:prstGeom>
          <a:solidFill>
            <a:schemeClr val="accent2">
              <a:lumMod val="40000"/>
              <a:lumOff val="60000"/>
            </a:schemeClr>
          </a:solidFill>
          <a:ln>
            <a:solidFill>
              <a:schemeClr val="tx1"/>
            </a:solidFill>
          </a:ln>
        </p:spPr>
        <p:txBody>
          <a:bodyPr wrap="square">
            <a:spAutoFit/>
          </a:bodyPr>
          <a:lstStyle/>
          <a:p>
            <a:pPr>
              <a:buFont typeface="Wingdings" pitchFamily="2" charset="2"/>
              <a:buChar char="§"/>
              <a:defRPr/>
            </a:pPr>
            <a:r>
              <a:rPr lang="en-AU" sz="2000" dirty="0">
                <a:latin typeface="Arial" charset="0"/>
              </a:rPr>
              <a:t> </a:t>
            </a:r>
            <a:r>
              <a:rPr lang="en-AU" sz="2000" dirty="0" smtClean="0">
                <a:latin typeface="Arial" charset="0"/>
              </a:rPr>
              <a:t>Begin with the essential knowledge and skills</a:t>
            </a:r>
          </a:p>
          <a:p>
            <a:pPr>
              <a:buFont typeface="Wingdings" pitchFamily="2" charset="2"/>
              <a:buChar char="§"/>
              <a:defRPr/>
            </a:pPr>
            <a:r>
              <a:rPr lang="en-AU" sz="2000" dirty="0" smtClean="0">
                <a:latin typeface="Arial" charset="0"/>
              </a:rPr>
              <a:t>Focus </a:t>
            </a:r>
            <a:r>
              <a:rPr lang="en-AU" sz="2000" dirty="0">
                <a:latin typeface="Arial" charset="0"/>
              </a:rPr>
              <a:t>on one or two </a:t>
            </a:r>
            <a:r>
              <a:rPr lang="en-AU" sz="2000" dirty="0" smtClean="0">
                <a:latin typeface="Arial" charset="0"/>
              </a:rPr>
              <a:t> </a:t>
            </a:r>
            <a:r>
              <a:rPr lang="en-AU" sz="2000" dirty="0" smtClean="0">
                <a:latin typeface="Arial" charset="0"/>
              </a:rPr>
              <a:t>software programs</a:t>
            </a:r>
            <a:r>
              <a:rPr lang="en-AU" sz="2000" dirty="0" smtClean="0">
                <a:latin typeface="Arial" charset="0"/>
              </a:rPr>
              <a:t> </a:t>
            </a:r>
            <a:r>
              <a:rPr lang="en-AU" sz="2000" dirty="0">
                <a:latin typeface="Arial" charset="0"/>
              </a:rPr>
              <a:t>such  </a:t>
            </a:r>
            <a:r>
              <a:rPr lang="en-AU" sz="2000" dirty="0" smtClean="0">
                <a:latin typeface="Arial" charset="0"/>
              </a:rPr>
              <a:t>as:</a:t>
            </a:r>
            <a:endParaRPr lang="en-AU" sz="2000" dirty="0">
              <a:latin typeface="Arial" charset="0"/>
            </a:endParaRPr>
          </a:p>
          <a:p>
            <a:pPr>
              <a:defRPr/>
            </a:pPr>
            <a:endParaRPr lang="en-AU" sz="2000" dirty="0">
              <a:latin typeface="Arial" charset="0"/>
            </a:endParaRPr>
          </a:p>
          <a:p>
            <a:pPr>
              <a:defRPr/>
            </a:pPr>
            <a:endParaRPr lang="en-AU" sz="2000" dirty="0">
              <a:latin typeface="Arial" charset="0"/>
            </a:endParaRPr>
          </a:p>
          <a:p>
            <a:pPr>
              <a:buFont typeface="Wingdings" pitchFamily="2" charset="2"/>
              <a:buChar char="Ø"/>
              <a:defRPr/>
            </a:pPr>
            <a:r>
              <a:rPr lang="en-AU" sz="2000" dirty="0" smtClean="0">
                <a:latin typeface="Arial" charset="0"/>
              </a:rPr>
              <a:t>Power </a:t>
            </a:r>
            <a:r>
              <a:rPr lang="en-AU" sz="2000" dirty="0" smtClean="0">
                <a:latin typeface="Arial" charset="0"/>
              </a:rPr>
              <a:t>Point</a:t>
            </a:r>
            <a:endParaRPr lang="en-AU" sz="2000" dirty="0" smtClean="0">
              <a:latin typeface="Arial" charset="0"/>
            </a:endParaRPr>
          </a:p>
          <a:p>
            <a:pPr>
              <a:buFont typeface="Wingdings" pitchFamily="2" charset="2"/>
              <a:buChar char="Ø"/>
              <a:defRPr/>
            </a:pPr>
            <a:r>
              <a:rPr lang="en-AU" sz="2000" dirty="0" smtClean="0">
                <a:latin typeface="Arial" charset="0"/>
              </a:rPr>
              <a:t>OneNote</a:t>
            </a:r>
          </a:p>
          <a:p>
            <a:pPr>
              <a:buFont typeface="Wingdings" pitchFamily="2" charset="2"/>
              <a:buChar char="Ø"/>
              <a:defRPr/>
            </a:pPr>
            <a:r>
              <a:rPr lang="en-AU" sz="2000" dirty="0" smtClean="0">
                <a:latin typeface="Arial" charset="0"/>
              </a:rPr>
              <a:t>Smart Notebook</a:t>
            </a:r>
          </a:p>
          <a:p>
            <a:pPr>
              <a:buFont typeface="Wingdings" pitchFamily="2" charset="2"/>
              <a:buChar char="Ø"/>
              <a:defRPr/>
            </a:pPr>
            <a:r>
              <a:rPr lang="en-AU" sz="2000" dirty="0" smtClean="0">
                <a:latin typeface="Arial" charset="0"/>
              </a:rPr>
              <a:t>Premier</a:t>
            </a:r>
          </a:p>
          <a:p>
            <a:pPr>
              <a:buFont typeface="Wingdings" pitchFamily="2" charset="2"/>
              <a:buChar char="Ø"/>
              <a:defRPr/>
            </a:pPr>
            <a:r>
              <a:rPr lang="en-AU" sz="2000" dirty="0" smtClean="0">
                <a:latin typeface="Arial" charset="0"/>
              </a:rPr>
              <a:t>Freemind</a:t>
            </a:r>
            <a:endParaRPr lang="en-AU" sz="2000" dirty="0" smtClean="0">
              <a:latin typeface="Arial" charset="0"/>
            </a:endParaRPr>
          </a:p>
          <a:p>
            <a:pPr>
              <a:buFont typeface="Wingdings" pitchFamily="2" charset="2"/>
              <a:buChar char="Ø"/>
              <a:defRPr/>
            </a:pPr>
            <a:r>
              <a:rPr lang="en-AU" sz="2000" dirty="0" smtClean="0">
                <a:latin typeface="Arial" charset="0"/>
              </a:rPr>
              <a:t>Captivate</a:t>
            </a:r>
            <a:endParaRPr lang="en-AU" sz="2000" dirty="0">
              <a:latin typeface="Arial" charset="0"/>
            </a:endParaRPr>
          </a:p>
          <a:p>
            <a:pPr>
              <a:defRPr/>
            </a:pPr>
            <a:endParaRPr lang="en-AU" sz="2000" dirty="0">
              <a:latin typeface="Arial" charset="0"/>
            </a:endParaRPr>
          </a:p>
        </p:txBody>
      </p:sp>
      <p:sp>
        <p:nvSpPr>
          <p:cNvPr id="8" name="Down Arrow 7"/>
          <p:cNvSpPr/>
          <p:nvPr/>
        </p:nvSpPr>
        <p:spPr>
          <a:xfrm>
            <a:off x="7391400" y="3581400"/>
            <a:ext cx="533400" cy="381000"/>
          </a:xfrm>
          <a:prstGeom prst="downArrow">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2940050" y="228600"/>
            <a:ext cx="3429000" cy="492125"/>
          </a:xfrm>
          <a:prstGeom prst="rect">
            <a:avLst/>
          </a:prstGeom>
          <a:solidFill>
            <a:schemeClr val="accent3">
              <a:lumMod val="20000"/>
              <a:lumOff val="80000"/>
            </a:schemeClr>
          </a:solidFill>
          <a:ln w="9525">
            <a:solidFill>
              <a:srgbClr val="000000"/>
            </a:solidFill>
            <a:miter lim="800000"/>
            <a:headEnd/>
            <a:tailEnd/>
          </a:ln>
        </p:spPr>
        <p:txBody>
          <a:bodyPr/>
          <a:lstStyle/>
          <a:p>
            <a:pPr algn="ctr">
              <a:spcAft>
                <a:spcPts val="0"/>
              </a:spcAft>
              <a:defRPr/>
            </a:pPr>
            <a:r>
              <a:rPr lang="en-US" sz="1400" b="1" dirty="0">
                <a:cs typeface="Arial" pitchFamily="34" charset="0"/>
              </a:rPr>
              <a:t>Focus</a:t>
            </a:r>
          </a:p>
          <a:p>
            <a:pPr algn="ctr">
              <a:spcAft>
                <a:spcPts val="0"/>
              </a:spcAft>
              <a:defRPr/>
            </a:pPr>
            <a:r>
              <a:rPr lang="en-US" sz="1400" dirty="0">
                <a:cs typeface="Arial" pitchFamily="34" charset="0"/>
              </a:rPr>
              <a:t>Topic/Subject/Context/Outcomes</a:t>
            </a:r>
          </a:p>
        </p:txBody>
      </p:sp>
      <p:sp>
        <p:nvSpPr>
          <p:cNvPr id="13315" name="Rectangle 3"/>
          <p:cNvSpPr>
            <a:spLocks noChangeArrowheads="1"/>
          </p:cNvSpPr>
          <p:nvPr/>
        </p:nvSpPr>
        <p:spPr bwMode="auto">
          <a:xfrm>
            <a:off x="2209800" y="949325"/>
            <a:ext cx="5257800" cy="498475"/>
          </a:xfrm>
          <a:prstGeom prst="rect">
            <a:avLst/>
          </a:prstGeom>
          <a:solidFill>
            <a:srgbClr val="C4B6D2"/>
          </a:solidFill>
          <a:ln w="9525">
            <a:solidFill>
              <a:srgbClr val="000000"/>
            </a:solidFill>
            <a:miter lim="800000"/>
            <a:headEnd/>
            <a:tailEnd/>
          </a:ln>
        </p:spPr>
        <p:txBody>
          <a:bodyPr/>
          <a:lstStyle/>
          <a:p>
            <a:pPr algn="ctr"/>
            <a:r>
              <a:rPr lang="en-US" sz="1400" b="1" dirty="0">
                <a:cs typeface="Arial" pitchFamily="34" charset="0"/>
              </a:rPr>
              <a:t>Concept + Key Question or Essential Learning Statement</a:t>
            </a:r>
          </a:p>
          <a:p>
            <a:pPr algn="ctr"/>
            <a:r>
              <a:rPr lang="en-US" sz="1400" dirty="0">
                <a:cs typeface="Arial" pitchFamily="34" charset="0"/>
              </a:rPr>
              <a:t>Overarching idea of the unit</a:t>
            </a:r>
          </a:p>
          <a:p>
            <a:pPr algn="ctr">
              <a:spcAft>
                <a:spcPts val="1000"/>
              </a:spcAft>
            </a:pPr>
            <a:endParaRPr lang="en-US" sz="1100" dirty="0">
              <a:latin typeface="Calibri" pitchFamily="34" charset="0"/>
            </a:endParaRPr>
          </a:p>
          <a:p>
            <a:pPr algn="ctr">
              <a:spcAft>
                <a:spcPts val="1000"/>
              </a:spcAft>
            </a:pPr>
            <a:r>
              <a:rPr lang="en-US" sz="1000" i="1" dirty="0">
                <a:latin typeface="Calibri" pitchFamily="34" charset="0"/>
              </a:rPr>
              <a:t>(Deep knowledge)</a:t>
            </a:r>
          </a:p>
        </p:txBody>
      </p:sp>
      <p:sp>
        <p:nvSpPr>
          <p:cNvPr id="1028" name="Rectangle 4"/>
          <p:cNvSpPr>
            <a:spLocks noChangeArrowheads="1"/>
          </p:cNvSpPr>
          <p:nvPr/>
        </p:nvSpPr>
        <p:spPr bwMode="auto">
          <a:xfrm>
            <a:off x="381000" y="1524000"/>
            <a:ext cx="2286000" cy="1025525"/>
          </a:xfrm>
          <a:prstGeom prst="rect">
            <a:avLst/>
          </a:prstGeom>
          <a:solidFill>
            <a:schemeClr val="accent5">
              <a:lumMod val="20000"/>
              <a:lumOff val="80000"/>
            </a:schemeClr>
          </a:solidFill>
          <a:ln w="9525">
            <a:solidFill>
              <a:srgbClr val="000000"/>
            </a:solidFill>
            <a:miter lim="800000"/>
            <a:headEnd/>
            <a:tailEnd/>
          </a:ln>
        </p:spPr>
        <p:txBody>
          <a:bodyPr/>
          <a:lstStyle/>
          <a:p>
            <a:pPr algn="ctr">
              <a:spcAft>
                <a:spcPts val="0"/>
              </a:spcAft>
              <a:defRPr/>
            </a:pPr>
            <a:r>
              <a:rPr lang="en-US" sz="1400" b="1" dirty="0">
                <a:cs typeface="Arial" pitchFamily="34" charset="0"/>
              </a:rPr>
              <a:t>Key Ideas + Question</a:t>
            </a:r>
          </a:p>
          <a:p>
            <a:pPr algn="ctr">
              <a:spcAft>
                <a:spcPts val="0"/>
              </a:spcAft>
              <a:defRPr/>
            </a:pPr>
            <a:r>
              <a:rPr lang="en-US" sz="1400" dirty="0">
                <a:cs typeface="Arial" pitchFamily="34" charset="0"/>
              </a:rPr>
              <a:t>What students will learn by the end of the unit</a:t>
            </a:r>
          </a:p>
          <a:p>
            <a:pPr algn="ctr">
              <a:spcAft>
                <a:spcPts val="0"/>
              </a:spcAft>
              <a:defRPr/>
            </a:pPr>
            <a:r>
              <a:rPr lang="en-US" sz="1400" i="1" dirty="0">
                <a:cs typeface="Arial" pitchFamily="34" charset="0"/>
              </a:rPr>
              <a:t>(Deep knowledge)</a:t>
            </a:r>
          </a:p>
          <a:p>
            <a:pPr>
              <a:defRPr/>
            </a:pPr>
            <a:endParaRPr lang="en-US" dirty="0"/>
          </a:p>
        </p:txBody>
      </p:sp>
      <p:sp>
        <p:nvSpPr>
          <p:cNvPr id="1029" name="Rectangle 5"/>
          <p:cNvSpPr>
            <a:spLocks noChangeArrowheads="1"/>
          </p:cNvSpPr>
          <p:nvPr/>
        </p:nvSpPr>
        <p:spPr bwMode="auto">
          <a:xfrm>
            <a:off x="3657600" y="1676400"/>
            <a:ext cx="2286000" cy="990600"/>
          </a:xfrm>
          <a:prstGeom prst="rect">
            <a:avLst/>
          </a:prstGeom>
          <a:solidFill>
            <a:schemeClr val="accent5">
              <a:lumMod val="20000"/>
              <a:lumOff val="80000"/>
            </a:schemeClr>
          </a:solidFill>
          <a:ln w="9525">
            <a:solidFill>
              <a:srgbClr val="000000"/>
            </a:solidFill>
            <a:miter lim="800000"/>
            <a:headEnd/>
            <a:tailEnd/>
          </a:ln>
        </p:spPr>
        <p:txBody>
          <a:bodyPr/>
          <a:lstStyle/>
          <a:p>
            <a:pPr algn="ctr">
              <a:spcAft>
                <a:spcPts val="0"/>
              </a:spcAft>
              <a:defRPr/>
            </a:pPr>
            <a:r>
              <a:rPr lang="en-US" sz="1400" b="1" dirty="0">
                <a:cs typeface="Arial" pitchFamily="34" charset="0"/>
              </a:rPr>
              <a:t>Key Ideas + Question</a:t>
            </a:r>
          </a:p>
          <a:p>
            <a:pPr algn="ctr">
              <a:spcAft>
                <a:spcPts val="0"/>
              </a:spcAft>
              <a:defRPr/>
            </a:pPr>
            <a:r>
              <a:rPr lang="en-US" sz="1400" dirty="0">
                <a:cs typeface="Arial" pitchFamily="34" charset="0"/>
              </a:rPr>
              <a:t>Reflect intent of the outcomes and concept</a:t>
            </a:r>
          </a:p>
          <a:p>
            <a:pPr algn="ctr">
              <a:spcAft>
                <a:spcPts val="0"/>
              </a:spcAft>
              <a:defRPr/>
            </a:pPr>
            <a:r>
              <a:rPr lang="en-US" sz="1400" i="1" dirty="0">
                <a:cs typeface="Arial" pitchFamily="34" charset="0"/>
              </a:rPr>
              <a:t>(Deep knowledge)</a:t>
            </a:r>
          </a:p>
          <a:p>
            <a:pPr>
              <a:defRPr/>
            </a:pPr>
            <a:endParaRPr lang="en-US" dirty="0"/>
          </a:p>
        </p:txBody>
      </p:sp>
      <p:sp>
        <p:nvSpPr>
          <p:cNvPr id="1030" name="Rectangle 6"/>
          <p:cNvSpPr>
            <a:spLocks noChangeArrowheads="1"/>
          </p:cNvSpPr>
          <p:nvPr/>
        </p:nvSpPr>
        <p:spPr bwMode="auto">
          <a:xfrm>
            <a:off x="6826250" y="1749425"/>
            <a:ext cx="2165350" cy="800100"/>
          </a:xfrm>
          <a:prstGeom prst="rect">
            <a:avLst/>
          </a:prstGeom>
          <a:solidFill>
            <a:schemeClr val="accent5">
              <a:lumMod val="20000"/>
              <a:lumOff val="80000"/>
            </a:schemeClr>
          </a:solidFill>
          <a:ln w="9525">
            <a:solidFill>
              <a:srgbClr val="000000"/>
            </a:solidFill>
            <a:miter lim="800000"/>
            <a:headEnd/>
            <a:tailEnd/>
          </a:ln>
        </p:spPr>
        <p:txBody>
          <a:bodyPr/>
          <a:lstStyle/>
          <a:p>
            <a:pPr algn="ctr">
              <a:spcAft>
                <a:spcPts val="0"/>
              </a:spcAft>
              <a:defRPr/>
            </a:pPr>
            <a:r>
              <a:rPr lang="en-US" sz="1400" b="1" dirty="0">
                <a:cs typeface="Arial" pitchFamily="34" charset="0"/>
              </a:rPr>
              <a:t>Key Ideas + Question</a:t>
            </a:r>
          </a:p>
          <a:p>
            <a:pPr algn="ctr">
              <a:spcAft>
                <a:spcPts val="0"/>
              </a:spcAft>
              <a:defRPr/>
            </a:pPr>
            <a:r>
              <a:rPr lang="en-US" sz="1400" i="1" dirty="0">
                <a:cs typeface="Arial" pitchFamily="34" charset="0"/>
              </a:rPr>
              <a:t>(Deep knowledge)</a:t>
            </a:r>
          </a:p>
          <a:p>
            <a:pPr>
              <a:defRPr/>
            </a:pPr>
            <a:endParaRPr lang="en-US" dirty="0"/>
          </a:p>
        </p:txBody>
      </p:sp>
      <p:sp>
        <p:nvSpPr>
          <p:cNvPr id="1031" name="Rectangle 7"/>
          <p:cNvSpPr>
            <a:spLocks noChangeArrowheads="1"/>
          </p:cNvSpPr>
          <p:nvPr/>
        </p:nvSpPr>
        <p:spPr bwMode="auto">
          <a:xfrm>
            <a:off x="311150" y="2819400"/>
            <a:ext cx="8680450" cy="762000"/>
          </a:xfrm>
          <a:prstGeom prst="rect">
            <a:avLst/>
          </a:prstGeom>
          <a:solidFill>
            <a:schemeClr val="accent2">
              <a:lumMod val="20000"/>
              <a:lumOff val="80000"/>
            </a:schemeClr>
          </a:solidFill>
          <a:ln w="9525">
            <a:solidFill>
              <a:srgbClr val="000000"/>
            </a:solidFill>
            <a:miter lim="800000"/>
            <a:headEnd/>
            <a:tailEnd/>
          </a:ln>
        </p:spPr>
        <p:txBody>
          <a:bodyPr/>
          <a:lstStyle/>
          <a:p>
            <a:pPr algn="ctr">
              <a:spcAft>
                <a:spcPts val="0"/>
              </a:spcAft>
              <a:defRPr/>
            </a:pPr>
            <a:r>
              <a:rPr lang="en-US" sz="1400" b="1" dirty="0" smtClean="0">
                <a:cs typeface="Arial" pitchFamily="34" charset="0"/>
              </a:rPr>
              <a:t>Assessment </a:t>
            </a:r>
            <a:r>
              <a:rPr lang="en-US" sz="1400" b="1" i="1" dirty="0" smtClean="0">
                <a:cs typeface="Arial" pitchFamily="34" charset="0"/>
              </a:rPr>
              <a:t>for, as </a:t>
            </a:r>
            <a:r>
              <a:rPr lang="en-US" sz="1400" b="1" dirty="0" smtClean="0">
                <a:cs typeface="Arial" pitchFamily="34" charset="0"/>
              </a:rPr>
              <a:t>and</a:t>
            </a:r>
            <a:r>
              <a:rPr lang="en-US" sz="1400" b="1" i="1" dirty="0" smtClean="0">
                <a:cs typeface="Arial" pitchFamily="34" charset="0"/>
              </a:rPr>
              <a:t> through </a:t>
            </a:r>
            <a:r>
              <a:rPr lang="en-US" sz="1400" b="1" dirty="0" smtClean="0">
                <a:cs typeface="Arial" pitchFamily="34" charset="0"/>
              </a:rPr>
              <a:t>learning</a:t>
            </a:r>
            <a:endParaRPr lang="en-US" sz="1400" b="1" dirty="0">
              <a:cs typeface="Arial" pitchFamily="34" charset="0"/>
            </a:endParaRPr>
          </a:p>
          <a:p>
            <a:pPr algn="ctr">
              <a:spcAft>
                <a:spcPts val="0"/>
              </a:spcAft>
              <a:defRPr/>
            </a:pPr>
            <a:r>
              <a:rPr lang="en-US" sz="1400" i="1" dirty="0">
                <a:cs typeface="Arial" pitchFamily="34" charset="0"/>
              </a:rPr>
              <a:t>(Deep understanding, Problematic knowledge, Higher-order thinking, Explicit quality criteria)</a:t>
            </a:r>
          </a:p>
          <a:p>
            <a:pPr algn="ctr">
              <a:spcAft>
                <a:spcPts val="0"/>
              </a:spcAft>
              <a:defRPr/>
            </a:pPr>
            <a:r>
              <a:rPr lang="en-US" sz="1400" dirty="0">
                <a:cs typeface="Arial" pitchFamily="34" charset="0"/>
              </a:rPr>
              <a:t>Demonstration of key learning ideas </a:t>
            </a:r>
          </a:p>
        </p:txBody>
      </p:sp>
      <p:sp>
        <p:nvSpPr>
          <p:cNvPr id="1032" name="Rectangle 8"/>
          <p:cNvSpPr>
            <a:spLocks noChangeArrowheads="1"/>
          </p:cNvSpPr>
          <p:nvPr/>
        </p:nvSpPr>
        <p:spPr bwMode="auto">
          <a:xfrm>
            <a:off x="311150" y="3692525"/>
            <a:ext cx="8832850" cy="498475"/>
          </a:xfrm>
          <a:prstGeom prst="rect">
            <a:avLst/>
          </a:prstGeom>
          <a:solidFill>
            <a:schemeClr val="bg2">
              <a:lumMod val="90000"/>
            </a:schemeClr>
          </a:solidFill>
          <a:ln w="9525">
            <a:solidFill>
              <a:srgbClr val="000000"/>
            </a:solidFill>
            <a:miter lim="800000"/>
            <a:headEnd/>
            <a:tailEnd/>
          </a:ln>
        </p:spPr>
        <p:txBody>
          <a:bodyPr/>
          <a:lstStyle/>
          <a:p>
            <a:pPr algn="ctr">
              <a:spcAft>
                <a:spcPts val="0"/>
              </a:spcAft>
              <a:defRPr/>
            </a:pPr>
            <a:r>
              <a:rPr lang="en-US" sz="1400" b="1" dirty="0">
                <a:cs typeface="Arial" pitchFamily="34" charset="0"/>
              </a:rPr>
              <a:t>Pre-testing/Pre-assessment </a:t>
            </a:r>
            <a:r>
              <a:rPr lang="en-US" sz="1400" b="1" i="1" dirty="0">
                <a:cs typeface="Arial" pitchFamily="34" charset="0"/>
              </a:rPr>
              <a:t>(Background knowledge - connections to prior learning)</a:t>
            </a:r>
          </a:p>
          <a:p>
            <a:pPr algn="ctr">
              <a:spcAft>
                <a:spcPts val="0"/>
              </a:spcAft>
              <a:defRPr/>
            </a:pPr>
            <a:r>
              <a:rPr lang="en-US" sz="1400" dirty="0">
                <a:cs typeface="Arial" pitchFamily="34" charset="0"/>
              </a:rPr>
              <a:t>Brainstorming, Graphic organisers – KWL, mind mapping, Y chart, Lotus diagram. Quiz</a:t>
            </a:r>
          </a:p>
        </p:txBody>
      </p:sp>
      <p:sp>
        <p:nvSpPr>
          <p:cNvPr id="1033" name="Rectangle 9"/>
          <p:cNvSpPr>
            <a:spLocks noChangeArrowheads="1"/>
          </p:cNvSpPr>
          <p:nvPr/>
        </p:nvSpPr>
        <p:spPr bwMode="auto">
          <a:xfrm>
            <a:off x="5568950" y="5521325"/>
            <a:ext cx="2286000" cy="879475"/>
          </a:xfrm>
          <a:prstGeom prst="rect">
            <a:avLst/>
          </a:prstGeom>
          <a:solidFill>
            <a:schemeClr val="bg1">
              <a:lumMod val="85000"/>
            </a:schemeClr>
          </a:solidFill>
          <a:ln w="9525">
            <a:solidFill>
              <a:srgbClr val="000000"/>
            </a:solidFill>
            <a:miter lim="800000"/>
            <a:headEnd/>
            <a:tailEnd/>
          </a:ln>
        </p:spPr>
        <p:txBody>
          <a:bodyPr/>
          <a:lstStyle/>
          <a:p>
            <a:pPr algn="ctr">
              <a:spcAft>
                <a:spcPts val="0"/>
              </a:spcAft>
              <a:defRPr/>
            </a:pPr>
            <a:r>
              <a:rPr lang="en-US" sz="1400" b="1" dirty="0">
                <a:cs typeface="Arial" pitchFamily="34" charset="0"/>
              </a:rPr>
              <a:t>Teaching Strategies</a:t>
            </a:r>
          </a:p>
          <a:p>
            <a:pPr algn="ctr">
              <a:spcAft>
                <a:spcPts val="0"/>
              </a:spcAft>
              <a:defRPr/>
            </a:pPr>
            <a:r>
              <a:rPr lang="en-US" sz="1400" dirty="0">
                <a:cs typeface="Arial" pitchFamily="34" charset="0"/>
              </a:rPr>
              <a:t>Learning Activities</a:t>
            </a:r>
          </a:p>
          <a:p>
            <a:pPr algn="ctr">
              <a:spcAft>
                <a:spcPts val="0"/>
              </a:spcAft>
              <a:defRPr/>
            </a:pPr>
            <a:r>
              <a:rPr lang="en-US" sz="1400" dirty="0">
                <a:cs typeface="Arial" pitchFamily="34" charset="0"/>
              </a:rPr>
              <a:t>Scaffolds / Models – annotated</a:t>
            </a:r>
          </a:p>
          <a:p>
            <a:pPr>
              <a:defRPr/>
            </a:pPr>
            <a:endParaRPr lang="en-US" dirty="0"/>
          </a:p>
        </p:txBody>
      </p:sp>
      <p:sp>
        <p:nvSpPr>
          <p:cNvPr id="1034" name="Rectangle 10"/>
          <p:cNvSpPr>
            <a:spLocks noChangeArrowheads="1"/>
          </p:cNvSpPr>
          <p:nvPr/>
        </p:nvSpPr>
        <p:spPr bwMode="auto">
          <a:xfrm>
            <a:off x="2254250" y="5521325"/>
            <a:ext cx="2286000" cy="879475"/>
          </a:xfrm>
          <a:prstGeom prst="rect">
            <a:avLst/>
          </a:prstGeom>
          <a:solidFill>
            <a:schemeClr val="bg1">
              <a:lumMod val="85000"/>
            </a:schemeClr>
          </a:solidFill>
          <a:ln w="9525">
            <a:solidFill>
              <a:srgbClr val="000000"/>
            </a:solidFill>
            <a:miter lim="800000"/>
            <a:headEnd/>
            <a:tailEnd/>
          </a:ln>
        </p:spPr>
        <p:txBody>
          <a:bodyPr/>
          <a:lstStyle/>
          <a:p>
            <a:pPr algn="ctr">
              <a:spcAft>
                <a:spcPts val="0"/>
              </a:spcAft>
              <a:defRPr/>
            </a:pPr>
            <a:r>
              <a:rPr lang="en-US" sz="1400" b="1" dirty="0">
                <a:cs typeface="Arial" pitchFamily="34" charset="0"/>
              </a:rPr>
              <a:t>Teaching Strategies</a:t>
            </a:r>
          </a:p>
          <a:p>
            <a:pPr algn="ctr">
              <a:spcAft>
                <a:spcPts val="0"/>
              </a:spcAft>
              <a:defRPr/>
            </a:pPr>
            <a:r>
              <a:rPr lang="en-US" sz="1400" dirty="0">
                <a:cs typeface="Arial" pitchFamily="34" charset="0"/>
              </a:rPr>
              <a:t>Learning Activities</a:t>
            </a:r>
          </a:p>
          <a:p>
            <a:pPr algn="ctr">
              <a:spcAft>
                <a:spcPts val="0"/>
              </a:spcAft>
              <a:defRPr/>
            </a:pPr>
            <a:r>
              <a:rPr lang="en-US" sz="1400" dirty="0">
                <a:cs typeface="Arial" pitchFamily="34" charset="0"/>
              </a:rPr>
              <a:t>Connected &amp; Scaffolded</a:t>
            </a:r>
          </a:p>
        </p:txBody>
      </p:sp>
      <p:sp>
        <p:nvSpPr>
          <p:cNvPr id="1035" name="Rectangle 11"/>
          <p:cNvSpPr>
            <a:spLocks noChangeArrowheads="1"/>
          </p:cNvSpPr>
          <p:nvPr/>
        </p:nvSpPr>
        <p:spPr bwMode="auto">
          <a:xfrm>
            <a:off x="311150" y="4425950"/>
            <a:ext cx="1898650" cy="1212850"/>
          </a:xfrm>
          <a:prstGeom prst="rect">
            <a:avLst/>
          </a:prstGeom>
          <a:solidFill>
            <a:schemeClr val="bg1">
              <a:lumMod val="85000"/>
            </a:schemeClr>
          </a:solidFill>
          <a:ln w="9525">
            <a:solidFill>
              <a:schemeClr val="tx1"/>
            </a:solidFill>
            <a:miter lim="800000"/>
            <a:headEnd/>
            <a:tailEnd/>
          </a:ln>
        </p:spPr>
        <p:txBody>
          <a:bodyPr/>
          <a:lstStyle/>
          <a:p>
            <a:pPr algn="ctr">
              <a:spcAft>
                <a:spcPts val="0"/>
              </a:spcAft>
              <a:defRPr/>
            </a:pPr>
            <a:r>
              <a:rPr lang="en-US" sz="1400" b="1" dirty="0">
                <a:cs typeface="Arial" pitchFamily="34" charset="0"/>
              </a:rPr>
              <a:t>Teaching Strategies</a:t>
            </a:r>
          </a:p>
          <a:p>
            <a:pPr algn="ctr">
              <a:spcAft>
                <a:spcPts val="0"/>
              </a:spcAft>
              <a:defRPr/>
            </a:pPr>
            <a:r>
              <a:rPr lang="en-US" sz="1400" dirty="0">
                <a:cs typeface="Arial" pitchFamily="34" charset="0"/>
              </a:rPr>
              <a:t>Learning Activities</a:t>
            </a:r>
          </a:p>
          <a:p>
            <a:pPr algn="ctr">
              <a:spcAft>
                <a:spcPts val="0"/>
              </a:spcAft>
              <a:defRPr/>
            </a:pPr>
            <a:r>
              <a:rPr lang="en-US" sz="1400" dirty="0">
                <a:cs typeface="Arial" pitchFamily="34" charset="0"/>
              </a:rPr>
              <a:t>Explicit / Systematic</a:t>
            </a:r>
          </a:p>
          <a:p>
            <a:pPr algn="ctr">
              <a:spcAft>
                <a:spcPts val="0"/>
              </a:spcAft>
              <a:defRPr/>
            </a:pPr>
            <a:r>
              <a:rPr lang="en-US" sz="1400" dirty="0">
                <a:cs typeface="Arial" pitchFamily="34" charset="0"/>
              </a:rPr>
              <a:t>Building the Field</a:t>
            </a:r>
          </a:p>
        </p:txBody>
      </p:sp>
      <p:sp>
        <p:nvSpPr>
          <p:cNvPr id="1036" name="Rectangle 12"/>
          <p:cNvSpPr>
            <a:spLocks noChangeArrowheads="1"/>
          </p:cNvSpPr>
          <p:nvPr/>
        </p:nvSpPr>
        <p:spPr bwMode="auto">
          <a:xfrm>
            <a:off x="3740150" y="4413250"/>
            <a:ext cx="2286000" cy="993775"/>
          </a:xfrm>
          <a:prstGeom prst="rect">
            <a:avLst/>
          </a:prstGeom>
          <a:solidFill>
            <a:schemeClr val="bg1">
              <a:lumMod val="85000"/>
            </a:schemeClr>
          </a:solidFill>
          <a:ln w="9525">
            <a:solidFill>
              <a:srgbClr val="000000"/>
            </a:solidFill>
            <a:miter lim="800000"/>
            <a:headEnd/>
            <a:tailEnd/>
          </a:ln>
        </p:spPr>
        <p:txBody>
          <a:bodyPr/>
          <a:lstStyle/>
          <a:p>
            <a:pPr algn="ctr">
              <a:spcAft>
                <a:spcPts val="0"/>
              </a:spcAft>
              <a:defRPr/>
            </a:pPr>
            <a:r>
              <a:rPr lang="en-US" sz="1400" b="1" dirty="0">
                <a:cs typeface="Arial" pitchFamily="34" charset="0"/>
              </a:rPr>
              <a:t>Teaching Strategies</a:t>
            </a:r>
          </a:p>
          <a:p>
            <a:pPr algn="ctr">
              <a:spcAft>
                <a:spcPts val="0"/>
              </a:spcAft>
              <a:defRPr/>
            </a:pPr>
            <a:r>
              <a:rPr lang="en-US" sz="1400" dirty="0">
                <a:cs typeface="Arial" pitchFamily="34" charset="0"/>
              </a:rPr>
              <a:t>Learning Activities</a:t>
            </a:r>
          </a:p>
          <a:p>
            <a:pPr algn="ctr">
              <a:spcAft>
                <a:spcPts val="0"/>
              </a:spcAft>
              <a:defRPr/>
            </a:pPr>
            <a:r>
              <a:rPr lang="en-US" sz="1400" dirty="0">
                <a:cs typeface="Arial" pitchFamily="34" charset="0"/>
              </a:rPr>
              <a:t>Explicit Literacy &amp; Numeracy Strategies</a:t>
            </a:r>
          </a:p>
        </p:txBody>
      </p:sp>
      <p:sp>
        <p:nvSpPr>
          <p:cNvPr id="1037" name="Rectangle 13"/>
          <p:cNvSpPr>
            <a:spLocks noChangeArrowheads="1"/>
          </p:cNvSpPr>
          <p:nvPr/>
        </p:nvSpPr>
        <p:spPr bwMode="auto">
          <a:xfrm>
            <a:off x="6781800" y="4419600"/>
            <a:ext cx="2057400" cy="969963"/>
          </a:xfrm>
          <a:prstGeom prst="rect">
            <a:avLst/>
          </a:prstGeom>
          <a:solidFill>
            <a:schemeClr val="bg1">
              <a:lumMod val="85000"/>
            </a:schemeClr>
          </a:solidFill>
          <a:ln w="9525">
            <a:solidFill>
              <a:srgbClr val="000000"/>
            </a:solidFill>
            <a:miter lim="800000"/>
            <a:headEnd/>
            <a:tailEnd/>
          </a:ln>
        </p:spPr>
        <p:txBody>
          <a:bodyPr/>
          <a:lstStyle/>
          <a:p>
            <a:pPr algn="ctr">
              <a:spcAft>
                <a:spcPts val="0"/>
              </a:spcAft>
              <a:defRPr/>
            </a:pPr>
            <a:r>
              <a:rPr lang="en-US" sz="1400" b="1" dirty="0">
                <a:cs typeface="Arial" pitchFamily="34" charset="0"/>
              </a:rPr>
              <a:t>Teaching Strategies</a:t>
            </a:r>
          </a:p>
          <a:p>
            <a:pPr algn="ctr">
              <a:spcAft>
                <a:spcPts val="0"/>
              </a:spcAft>
              <a:defRPr/>
            </a:pPr>
            <a:r>
              <a:rPr lang="en-US" sz="1400" dirty="0">
                <a:cs typeface="Arial" pitchFamily="34" charset="0"/>
              </a:rPr>
              <a:t>Learning Activities</a:t>
            </a:r>
          </a:p>
          <a:p>
            <a:pPr algn="ctr">
              <a:spcAft>
                <a:spcPts val="0"/>
              </a:spcAft>
              <a:defRPr/>
            </a:pPr>
            <a:r>
              <a:rPr lang="en-US" sz="1400" dirty="0">
                <a:cs typeface="Arial" pitchFamily="34" charset="0"/>
              </a:rPr>
              <a:t>Integrated ICT</a:t>
            </a:r>
          </a:p>
        </p:txBody>
      </p:sp>
      <p:sp>
        <p:nvSpPr>
          <p:cNvPr id="13326" name="AutoShape 14"/>
          <p:cNvSpPr>
            <a:spLocks noChangeArrowheads="1"/>
          </p:cNvSpPr>
          <p:nvPr/>
        </p:nvSpPr>
        <p:spPr bwMode="auto">
          <a:xfrm>
            <a:off x="4654550" y="720725"/>
            <a:ext cx="222250" cy="193675"/>
          </a:xfrm>
          <a:prstGeom prst="downArrow">
            <a:avLst>
              <a:gd name="adj1" fmla="val 50000"/>
              <a:gd name="adj2" fmla="val 50000"/>
            </a:avLst>
          </a:prstGeom>
          <a:solidFill>
            <a:srgbClr val="FF0000"/>
          </a:solidFill>
          <a:ln w="9525">
            <a:solidFill>
              <a:srgbClr val="000000"/>
            </a:solidFill>
            <a:miter lim="800000"/>
            <a:headEnd/>
            <a:tailEnd/>
          </a:ln>
        </p:spPr>
        <p:txBody>
          <a:bodyPr/>
          <a:lstStyle/>
          <a:p>
            <a:endParaRPr lang="en-US" dirty="0">
              <a:latin typeface="Calibri" pitchFamily="34" charset="0"/>
            </a:endParaRPr>
          </a:p>
        </p:txBody>
      </p:sp>
      <p:sp>
        <p:nvSpPr>
          <p:cNvPr id="13327" name="AutoShape 15"/>
          <p:cNvSpPr>
            <a:spLocks noChangeArrowheads="1"/>
          </p:cNvSpPr>
          <p:nvPr/>
        </p:nvSpPr>
        <p:spPr bwMode="auto">
          <a:xfrm>
            <a:off x="4648200" y="1447800"/>
            <a:ext cx="228600" cy="228600"/>
          </a:xfrm>
          <a:prstGeom prst="downArrow">
            <a:avLst>
              <a:gd name="adj1" fmla="val 50000"/>
              <a:gd name="adj2" fmla="val 50000"/>
            </a:avLst>
          </a:prstGeom>
          <a:solidFill>
            <a:srgbClr val="FF0000"/>
          </a:solidFill>
          <a:ln w="9525">
            <a:solidFill>
              <a:srgbClr val="000000"/>
            </a:solidFill>
            <a:miter lim="800000"/>
            <a:headEnd/>
            <a:tailEnd/>
          </a:ln>
        </p:spPr>
        <p:txBody>
          <a:bodyPr/>
          <a:lstStyle/>
          <a:p>
            <a:endParaRPr lang="en-US" dirty="0">
              <a:latin typeface="Calibri" pitchFamily="34" charset="0"/>
            </a:endParaRPr>
          </a:p>
        </p:txBody>
      </p:sp>
      <p:sp>
        <p:nvSpPr>
          <p:cNvPr id="13328" name="AutoShape 16"/>
          <p:cNvSpPr>
            <a:spLocks noChangeArrowheads="1"/>
          </p:cNvSpPr>
          <p:nvPr/>
        </p:nvSpPr>
        <p:spPr bwMode="auto">
          <a:xfrm>
            <a:off x="4724400" y="4191000"/>
            <a:ext cx="190500" cy="234950"/>
          </a:xfrm>
          <a:prstGeom prst="downArrow">
            <a:avLst>
              <a:gd name="adj1" fmla="val 50000"/>
              <a:gd name="adj2" fmla="val 50001"/>
            </a:avLst>
          </a:prstGeom>
          <a:solidFill>
            <a:srgbClr val="FF0000"/>
          </a:solidFill>
          <a:ln w="9525">
            <a:solidFill>
              <a:srgbClr val="000000"/>
            </a:solidFill>
            <a:miter lim="800000"/>
            <a:headEnd/>
            <a:tailEnd/>
          </a:ln>
        </p:spPr>
        <p:txBody>
          <a:bodyPr/>
          <a:lstStyle/>
          <a:p>
            <a:endParaRPr lang="en-US" dirty="0">
              <a:latin typeface="Calibri" pitchFamily="34" charset="0"/>
            </a:endParaRPr>
          </a:p>
        </p:txBody>
      </p:sp>
      <p:sp>
        <p:nvSpPr>
          <p:cNvPr id="13329" name="AutoShape 17"/>
          <p:cNvSpPr>
            <a:spLocks noChangeArrowheads="1"/>
          </p:cNvSpPr>
          <p:nvPr/>
        </p:nvSpPr>
        <p:spPr bwMode="auto">
          <a:xfrm rot="3422161">
            <a:off x="2794794" y="1551781"/>
            <a:ext cx="255588" cy="422275"/>
          </a:xfrm>
          <a:prstGeom prst="downArrow">
            <a:avLst>
              <a:gd name="adj1" fmla="val 50000"/>
              <a:gd name="adj2" fmla="val 41304"/>
            </a:avLst>
          </a:prstGeom>
          <a:solidFill>
            <a:srgbClr val="FF0000"/>
          </a:solidFill>
          <a:ln w="9525">
            <a:solidFill>
              <a:srgbClr val="000000"/>
            </a:solidFill>
            <a:miter lim="800000"/>
            <a:headEnd/>
            <a:tailEnd/>
          </a:ln>
        </p:spPr>
        <p:txBody>
          <a:bodyPr/>
          <a:lstStyle/>
          <a:p>
            <a:endParaRPr lang="en-US" dirty="0">
              <a:latin typeface="Calibri" pitchFamily="34" charset="0"/>
            </a:endParaRPr>
          </a:p>
        </p:txBody>
      </p:sp>
      <p:sp>
        <p:nvSpPr>
          <p:cNvPr id="13330" name="AutoShape 18"/>
          <p:cNvSpPr>
            <a:spLocks noChangeArrowheads="1"/>
          </p:cNvSpPr>
          <p:nvPr/>
        </p:nvSpPr>
        <p:spPr bwMode="auto">
          <a:xfrm rot="-3117657">
            <a:off x="6337300" y="1552575"/>
            <a:ext cx="255588" cy="420688"/>
          </a:xfrm>
          <a:prstGeom prst="downArrow">
            <a:avLst>
              <a:gd name="adj1" fmla="val 50000"/>
              <a:gd name="adj2" fmla="val 41149"/>
            </a:avLst>
          </a:prstGeom>
          <a:solidFill>
            <a:srgbClr val="FF0000"/>
          </a:solidFill>
          <a:ln w="9525">
            <a:solidFill>
              <a:srgbClr val="000000"/>
            </a:solidFill>
            <a:miter lim="800000"/>
            <a:headEnd/>
            <a:tailEnd/>
          </a:ln>
        </p:spPr>
        <p:txBody>
          <a:bodyPr/>
          <a:lstStyle/>
          <a:p>
            <a:endParaRPr lang="en-US" dirty="0">
              <a:latin typeface="Calibri" pitchFamily="34" charset="0"/>
            </a:endParaRPr>
          </a:p>
        </p:txBody>
      </p:sp>
      <p:sp>
        <p:nvSpPr>
          <p:cNvPr id="13331" name="AutoShape 19"/>
          <p:cNvSpPr>
            <a:spLocks noChangeArrowheads="1"/>
          </p:cNvSpPr>
          <p:nvPr/>
        </p:nvSpPr>
        <p:spPr bwMode="auto">
          <a:xfrm>
            <a:off x="4722813" y="3581400"/>
            <a:ext cx="153987" cy="152400"/>
          </a:xfrm>
          <a:prstGeom prst="downArrow">
            <a:avLst>
              <a:gd name="adj1" fmla="val 50000"/>
              <a:gd name="adj2" fmla="val 49653"/>
            </a:avLst>
          </a:prstGeom>
          <a:solidFill>
            <a:srgbClr val="FF0000"/>
          </a:solidFill>
          <a:ln w="9525">
            <a:solidFill>
              <a:srgbClr val="000000"/>
            </a:solidFill>
            <a:miter lim="800000"/>
            <a:headEnd/>
            <a:tailEnd/>
          </a:ln>
        </p:spPr>
        <p:txBody>
          <a:bodyPr/>
          <a:lstStyle/>
          <a:p>
            <a:endParaRPr lang="en-US" dirty="0">
              <a:latin typeface="Calibri" pitchFamily="34" charset="0"/>
            </a:endParaRPr>
          </a:p>
        </p:txBody>
      </p:sp>
      <p:sp>
        <p:nvSpPr>
          <p:cNvPr id="13332" name="AutoShape 20"/>
          <p:cNvSpPr>
            <a:spLocks noChangeArrowheads="1"/>
          </p:cNvSpPr>
          <p:nvPr/>
        </p:nvSpPr>
        <p:spPr bwMode="auto">
          <a:xfrm>
            <a:off x="1066800" y="4191000"/>
            <a:ext cx="214313" cy="234950"/>
          </a:xfrm>
          <a:prstGeom prst="downArrow">
            <a:avLst>
              <a:gd name="adj1" fmla="val 50000"/>
              <a:gd name="adj2" fmla="val 49998"/>
            </a:avLst>
          </a:prstGeom>
          <a:solidFill>
            <a:srgbClr val="FF0000"/>
          </a:solidFill>
          <a:ln w="9525">
            <a:solidFill>
              <a:srgbClr val="000000"/>
            </a:solidFill>
            <a:miter lim="800000"/>
            <a:headEnd/>
            <a:tailEnd/>
          </a:ln>
        </p:spPr>
        <p:txBody>
          <a:bodyPr/>
          <a:lstStyle/>
          <a:p>
            <a:endParaRPr lang="en-US" dirty="0">
              <a:latin typeface="Calibri" pitchFamily="34" charset="0"/>
            </a:endParaRPr>
          </a:p>
        </p:txBody>
      </p:sp>
      <p:sp>
        <p:nvSpPr>
          <p:cNvPr id="13333" name="AutoShape 21"/>
          <p:cNvSpPr>
            <a:spLocks noChangeArrowheads="1"/>
          </p:cNvSpPr>
          <p:nvPr/>
        </p:nvSpPr>
        <p:spPr bwMode="auto">
          <a:xfrm>
            <a:off x="7772400" y="4191000"/>
            <a:ext cx="190500" cy="234950"/>
          </a:xfrm>
          <a:prstGeom prst="downArrow">
            <a:avLst>
              <a:gd name="adj1" fmla="val 50000"/>
              <a:gd name="adj2" fmla="val 50001"/>
            </a:avLst>
          </a:prstGeom>
          <a:solidFill>
            <a:srgbClr val="FF0000"/>
          </a:solidFill>
          <a:ln w="9525">
            <a:solidFill>
              <a:srgbClr val="000000"/>
            </a:solidFill>
            <a:miter lim="800000"/>
            <a:headEnd/>
            <a:tailEnd/>
          </a:ln>
        </p:spPr>
        <p:txBody>
          <a:bodyPr/>
          <a:lstStyle/>
          <a:p>
            <a:endParaRPr lang="en-US" dirty="0">
              <a:latin typeface="Calibri" pitchFamily="34" charset="0"/>
            </a:endParaRPr>
          </a:p>
        </p:txBody>
      </p:sp>
      <p:sp>
        <p:nvSpPr>
          <p:cNvPr id="13334" name="AutoShape 22"/>
          <p:cNvSpPr>
            <a:spLocks noChangeArrowheads="1"/>
          </p:cNvSpPr>
          <p:nvPr/>
        </p:nvSpPr>
        <p:spPr bwMode="auto">
          <a:xfrm>
            <a:off x="3048000" y="4267200"/>
            <a:ext cx="190500" cy="1066800"/>
          </a:xfrm>
          <a:prstGeom prst="downArrow">
            <a:avLst>
              <a:gd name="adj1" fmla="val 50000"/>
              <a:gd name="adj2" fmla="val 250004"/>
            </a:avLst>
          </a:prstGeom>
          <a:solidFill>
            <a:srgbClr val="FF0000"/>
          </a:solidFill>
          <a:ln w="9525">
            <a:solidFill>
              <a:srgbClr val="000000"/>
            </a:solidFill>
            <a:miter lim="800000"/>
            <a:headEnd/>
            <a:tailEnd/>
          </a:ln>
        </p:spPr>
        <p:txBody>
          <a:bodyPr/>
          <a:lstStyle/>
          <a:p>
            <a:endParaRPr lang="en-US" dirty="0">
              <a:latin typeface="Calibri" pitchFamily="34" charset="0"/>
            </a:endParaRPr>
          </a:p>
        </p:txBody>
      </p:sp>
      <p:sp>
        <p:nvSpPr>
          <p:cNvPr id="13335" name="AutoShape 23"/>
          <p:cNvSpPr>
            <a:spLocks noChangeArrowheads="1"/>
          </p:cNvSpPr>
          <p:nvPr/>
        </p:nvSpPr>
        <p:spPr bwMode="auto">
          <a:xfrm>
            <a:off x="6400800" y="4267200"/>
            <a:ext cx="190500" cy="1143000"/>
          </a:xfrm>
          <a:prstGeom prst="downArrow">
            <a:avLst>
              <a:gd name="adj1" fmla="val 50000"/>
              <a:gd name="adj2" fmla="val 250000"/>
            </a:avLst>
          </a:prstGeom>
          <a:solidFill>
            <a:srgbClr val="FF0000"/>
          </a:solidFill>
          <a:ln w="9525">
            <a:solidFill>
              <a:srgbClr val="000000"/>
            </a:solidFill>
            <a:miter lim="800000"/>
            <a:headEnd/>
            <a:tailEnd/>
          </a:ln>
        </p:spPr>
        <p:txBody>
          <a:bodyPr/>
          <a:lstStyle/>
          <a:p>
            <a:endParaRPr lang="en-US" dirty="0">
              <a:latin typeface="Calibri" pitchFamily="34" charset="0"/>
            </a:endParaRPr>
          </a:p>
        </p:txBody>
      </p:sp>
      <p:sp>
        <p:nvSpPr>
          <p:cNvPr id="13336" name="AutoShape 24"/>
          <p:cNvSpPr>
            <a:spLocks noChangeArrowheads="1"/>
          </p:cNvSpPr>
          <p:nvPr/>
        </p:nvSpPr>
        <p:spPr bwMode="auto">
          <a:xfrm>
            <a:off x="1447800" y="2514600"/>
            <a:ext cx="228600" cy="304800"/>
          </a:xfrm>
          <a:prstGeom prst="upDownArrow">
            <a:avLst>
              <a:gd name="adj1" fmla="val 50000"/>
              <a:gd name="adj2" fmla="val 40000"/>
            </a:avLst>
          </a:prstGeom>
          <a:solidFill>
            <a:srgbClr val="FF0000"/>
          </a:solidFill>
          <a:ln w="9525">
            <a:solidFill>
              <a:srgbClr val="000000"/>
            </a:solidFill>
            <a:miter lim="800000"/>
            <a:headEnd/>
            <a:tailEnd/>
          </a:ln>
        </p:spPr>
        <p:txBody>
          <a:bodyPr/>
          <a:lstStyle/>
          <a:p>
            <a:endParaRPr lang="en-US" dirty="0">
              <a:latin typeface="Calibri" pitchFamily="34" charset="0"/>
            </a:endParaRPr>
          </a:p>
        </p:txBody>
      </p:sp>
      <p:sp>
        <p:nvSpPr>
          <p:cNvPr id="13337" name="AutoShape 25"/>
          <p:cNvSpPr>
            <a:spLocks noChangeArrowheads="1"/>
          </p:cNvSpPr>
          <p:nvPr/>
        </p:nvSpPr>
        <p:spPr bwMode="auto">
          <a:xfrm>
            <a:off x="7772400" y="2514600"/>
            <a:ext cx="228600" cy="304800"/>
          </a:xfrm>
          <a:prstGeom prst="upDownArrow">
            <a:avLst>
              <a:gd name="adj1" fmla="val 50000"/>
              <a:gd name="adj2" fmla="val 40000"/>
            </a:avLst>
          </a:prstGeom>
          <a:solidFill>
            <a:srgbClr val="FF0000"/>
          </a:solidFill>
          <a:ln w="9525">
            <a:solidFill>
              <a:srgbClr val="000000"/>
            </a:solidFill>
            <a:miter lim="800000"/>
            <a:headEnd/>
            <a:tailEnd/>
          </a:ln>
        </p:spPr>
        <p:txBody>
          <a:bodyPr/>
          <a:lstStyle/>
          <a:p>
            <a:endParaRPr lang="en-US" dirty="0">
              <a:latin typeface="Calibri" pitchFamily="34" charset="0"/>
            </a:endParaRPr>
          </a:p>
        </p:txBody>
      </p:sp>
      <p:sp>
        <p:nvSpPr>
          <p:cNvPr id="1050" name="Rectangle 26"/>
          <p:cNvSpPr>
            <a:spLocks noChangeArrowheads="1"/>
          </p:cNvSpPr>
          <p:nvPr/>
        </p:nvSpPr>
        <p:spPr bwMode="auto">
          <a:xfrm>
            <a:off x="2482850" y="6435725"/>
            <a:ext cx="4800600" cy="342900"/>
          </a:xfrm>
          <a:prstGeom prst="rect">
            <a:avLst/>
          </a:prstGeom>
          <a:solidFill>
            <a:schemeClr val="accent6">
              <a:lumMod val="60000"/>
              <a:lumOff val="40000"/>
            </a:schemeClr>
          </a:solidFill>
          <a:ln w="9525">
            <a:solidFill>
              <a:srgbClr val="000000"/>
            </a:solidFill>
            <a:miter lim="800000"/>
            <a:headEnd/>
            <a:tailEnd/>
          </a:ln>
        </p:spPr>
        <p:txBody>
          <a:bodyPr/>
          <a:lstStyle/>
          <a:p>
            <a:pPr algn="ctr">
              <a:spcAft>
                <a:spcPts val="1000"/>
              </a:spcAft>
              <a:defRPr/>
            </a:pPr>
            <a:r>
              <a:rPr lang="en-US" sz="1400" b="1" dirty="0">
                <a:cs typeface="Arial" pitchFamily="34" charset="0"/>
              </a:rPr>
              <a:t>Resources</a:t>
            </a:r>
            <a:r>
              <a:rPr lang="en-US" sz="1400" b="1" dirty="0" smtClean="0">
                <a:cs typeface="Arial" pitchFamily="34" charset="0"/>
              </a:rPr>
              <a:t>: Could be placed in OneNote</a:t>
            </a:r>
            <a:endParaRPr lang="en-US" sz="1400" dirty="0">
              <a:cs typeface="Arial" pitchFamily="34" charset="0"/>
            </a:endParaRPr>
          </a:p>
          <a:p>
            <a:pPr>
              <a:defRPr/>
            </a:pPr>
            <a:endParaRPr lang="en-US" dirty="0"/>
          </a:p>
        </p:txBody>
      </p:sp>
      <p:sp>
        <p:nvSpPr>
          <p:cNvPr id="13339" name="AutoShape 27"/>
          <p:cNvSpPr>
            <a:spLocks noChangeArrowheads="1"/>
          </p:cNvSpPr>
          <p:nvPr/>
        </p:nvSpPr>
        <p:spPr bwMode="auto">
          <a:xfrm>
            <a:off x="4800600" y="5638800"/>
            <a:ext cx="228600" cy="685800"/>
          </a:xfrm>
          <a:prstGeom prst="downArrow">
            <a:avLst>
              <a:gd name="adj1" fmla="val 50000"/>
              <a:gd name="adj2" fmla="val 75000"/>
            </a:avLst>
          </a:prstGeom>
          <a:solidFill>
            <a:srgbClr val="FF0000"/>
          </a:solidFill>
          <a:ln w="9525">
            <a:solidFill>
              <a:srgbClr val="000000"/>
            </a:solidFill>
            <a:miter lim="800000"/>
            <a:headEnd/>
            <a:tailEnd/>
          </a:ln>
        </p:spPr>
        <p:txBody>
          <a:bodyPr/>
          <a:lstStyle/>
          <a:p>
            <a:endParaRPr lang="en-US" dirty="0">
              <a:latin typeface="Calibri" pitchFamily="34" charset="0"/>
            </a:endParaRPr>
          </a:p>
        </p:txBody>
      </p:sp>
      <p:sp>
        <p:nvSpPr>
          <p:cNvPr id="13340" name="AutoShape 25"/>
          <p:cNvSpPr>
            <a:spLocks noChangeArrowheads="1"/>
          </p:cNvSpPr>
          <p:nvPr/>
        </p:nvSpPr>
        <p:spPr bwMode="auto">
          <a:xfrm>
            <a:off x="4724400" y="2590800"/>
            <a:ext cx="152400" cy="228600"/>
          </a:xfrm>
          <a:prstGeom prst="upDownArrow">
            <a:avLst>
              <a:gd name="adj1" fmla="val 50000"/>
              <a:gd name="adj2" fmla="val 40000"/>
            </a:avLst>
          </a:prstGeom>
          <a:solidFill>
            <a:srgbClr val="FF0000"/>
          </a:solidFill>
          <a:ln w="9525">
            <a:solidFill>
              <a:srgbClr val="000000"/>
            </a:solidFill>
            <a:miter lim="800000"/>
            <a:headEnd/>
            <a:tailEnd/>
          </a:ln>
        </p:spPr>
        <p:txBody>
          <a:bodyPr/>
          <a:lstStyle/>
          <a:p>
            <a:endParaRPr lang="en-US" dirty="0">
              <a:latin typeface="Calibri" pitchFamily="34" charset="0"/>
            </a:endParaRPr>
          </a:p>
        </p:txBody>
      </p:sp>
      <p:sp>
        <p:nvSpPr>
          <p:cNvPr id="13341" name="TextBox 28"/>
          <p:cNvSpPr txBox="1">
            <a:spLocks noChangeArrowheads="1"/>
          </p:cNvSpPr>
          <p:nvPr/>
        </p:nvSpPr>
        <p:spPr bwMode="auto">
          <a:xfrm>
            <a:off x="0" y="0"/>
            <a:ext cx="2209800" cy="954088"/>
          </a:xfrm>
          <a:prstGeom prst="rect">
            <a:avLst/>
          </a:prstGeom>
          <a:noFill/>
          <a:ln w="9525">
            <a:noFill/>
            <a:miter lim="800000"/>
            <a:headEnd/>
            <a:tailEnd/>
          </a:ln>
        </p:spPr>
        <p:txBody>
          <a:bodyPr>
            <a:spAutoFit/>
          </a:bodyPr>
          <a:lstStyle/>
          <a:p>
            <a:pPr algn="ctr"/>
            <a:r>
              <a:rPr lang="en-US" sz="2800" b="1" dirty="0">
                <a:solidFill>
                  <a:schemeClr val="bg1"/>
                </a:solidFill>
              </a:rPr>
              <a:t>Concep</a:t>
            </a:r>
            <a:r>
              <a:rPr lang="en-US" sz="2800" b="1" i="1" dirty="0">
                <a:solidFill>
                  <a:schemeClr val="bg1"/>
                </a:solidFill>
              </a:rPr>
              <a:t>tual</a:t>
            </a:r>
            <a:r>
              <a:rPr lang="en-US" sz="2800" b="1" dirty="0">
                <a:solidFill>
                  <a:schemeClr val="bg1"/>
                </a:solidFill>
              </a:rPr>
              <a:t> </a:t>
            </a:r>
          </a:p>
          <a:p>
            <a:pPr algn="ctr"/>
            <a:r>
              <a:rPr lang="en-US" sz="2800" b="1" dirty="0">
                <a:solidFill>
                  <a:schemeClr val="bg1"/>
                </a:solidFill>
              </a:rPr>
              <a:t>Model</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Content Placeholder 2"/>
          <p:cNvSpPr>
            <a:spLocks noGrp="1"/>
          </p:cNvSpPr>
          <p:nvPr>
            <p:ph idx="1"/>
          </p:nvPr>
        </p:nvSpPr>
        <p:spPr>
          <a:xfrm>
            <a:off x="228600" y="1447800"/>
            <a:ext cx="4191000" cy="5105400"/>
          </a:xfrm>
        </p:spPr>
        <p:txBody>
          <a:bodyPr>
            <a:normAutofit/>
          </a:bodyPr>
          <a:lstStyle/>
          <a:p>
            <a:pPr marL="514350" indent="-514350" eaLnBrk="1" hangingPunct="1">
              <a:buFont typeface="Arial" pitchFamily="34" charset="0"/>
              <a:buNone/>
            </a:pPr>
            <a:r>
              <a:rPr lang="en-US" sz="3400" b="1" dirty="0" smtClean="0"/>
              <a:t>A Concept:</a:t>
            </a:r>
          </a:p>
          <a:p>
            <a:pPr marL="514350" indent="-514350" eaLnBrk="1" hangingPunct="1">
              <a:buFont typeface="Wingdings" pitchFamily="2" charset="2"/>
              <a:buChar char="§"/>
            </a:pPr>
            <a:r>
              <a:rPr lang="en-US" sz="3400" dirty="0" smtClean="0"/>
              <a:t>A significant notion that reflects the core ideas of the content being taught and enables students to comprehend and create meaning</a:t>
            </a:r>
          </a:p>
        </p:txBody>
      </p:sp>
      <p:sp>
        <p:nvSpPr>
          <p:cNvPr id="4" name="Title 1"/>
          <p:cNvSpPr>
            <a:spLocks noGrp="1"/>
          </p:cNvSpPr>
          <p:nvPr>
            <p:ph type="title"/>
          </p:nvPr>
        </p:nvSpPr>
        <p:spPr>
          <a:xfrm>
            <a:off x="152400" y="274638"/>
            <a:ext cx="4343400" cy="1020762"/>
          </a:xfrm>
          <a:solidFill>
            <a:schemeClr val="tx1">
              <a:lumMod val="50000"/>
              <a:lumOff val="50000"/>
            </a:schemeClr>
          </a:solidFill>
          <a:ln>
            <a:solidFill>
              <a:schemeClr val="tx1"/>
            </a:solidFill>
          </a:ln>
        </p:spPr>
        <p:txBody>
          <a:bodyPr rtlCol="0">
            <a:noAutofit/>
          </a:bodyPr>
          <a:lstStyle/>
          <a:p>
            <a:pPr eaLnBrk="1" fontAlgn="auto" hangingPunct="1">
              <a:spcAft>
                <a:spcPts val="0"/>
              </a:spcAft>
              <a:defRPr/>
            </a:pPr>
            <a:r>
              <a:rPr lang="en-US" sz="3600" b="1" dirty="0" smtClean="0">
                <a:solidFill>
                  <a:schemeClr val="bg1"/>
                </a:solidFill>
              </a:rPr>
              <a:t>The Design Approach</a:t>
            </a:r>
            <a:endParaRPr lang="en-US" sz="3600" b="1" dirty="0">
              <a:solidFill>
                <a:schemeClr val="bg1"/>
              </a:solidFill>
            </a:endParaRPr>
          </a:p>
        </p:txBody>
      </p:sp>
      <p:pic>
        <p:nvPicPr>
          <p:cNvPr id="28676" name="Picture 4" descr="Picture2.jpg"/>
          <p:cNvPicPr>
            <a:picLocks noChangeAspect="1"/>
          </p:cNvPicPr>
          <p:nvPr/>
        </p:nvPicPr>
        <p:blipFill>
          <a:blip r:embed="rId3" cstate="print"/>
          <a:srcRect/>
          <a:stretch>
            <a:fillRect/>
          </a:stretch>
        </p:blipFill>
        <p:spPr bwMode="auto">
          <a:xfrm>
            <a:off x="4646613" y="0"/>
            <a:ext cx="4497387"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228600" y="304800"/>
            <a:ext cx="4038600" cy="1143000"/>
          </a:xfrm>
          <a:solidFill>
            <a:schemeClr val="tx2">
              <a:lumMod val="40000"/>
              <a:lumOff val="60000"/>
            </a:schemeClr>
          </a:solidFill>
          <a:ln>
            <a:solidFill>
              <a:schemeClr val="tx1"/>
            </a:solidFill>
          </a:ln>
        </p:spPr>
        <p:txBody>
          <a:bodyPr rtlCol="0">
            <a:normAutofit fontScale="90000"/>
          </a:bodyPr>
          <a:lstStyle/>
          <a:p>
            <a:pPr eaLnBrk="1" fontAlgn="auto" hangingPunct="1">
              <a:spcAft>
                <a:spcPts val="0"/>
              </a:spcAft>
              <a:defRPr/>
            </a:pPr>
            <a:r>
              <a:rPr lang="en-US" sz="4800" b="1" dirty="0" smtClean="0">
                <a:solidFill>
                  <a:schemeClr val="bg1"/>
                </a:solidFill>
              </a:rPr>
              <a:t>Deep knowledge</a:t>
            </a:r>
          </a:p>
        </p:txBody>
      </p:sp>
      <p:sp>
        <p:nvSpPr>
          <p:cNvPr id="31747" name="Text Placeholder 2"/>
          <p:cNvSpPr>
            <a:spLocks noGrp="1"/>
          </p:cNvSpPr>
          <p:nvPr>
            <p:ph type="body" sz="half" idx="1"/>
          </p:nvPr>
        </p:nvSpPr>
        <p:spPr>
          <a:xfrm>
            <a:off x="152400" y="1600200"/>
            <a:ext cx="4114800" cy="4876800"/>
          </a:xfrm>
        </p:spPr>
        <p:txBody>
          <a:bodyPr/>
          <a:lstStyle/>
          <a:p>
            <a:pPr eaLnBrk="1" hangingPunct="1">
              <a:buFont typeface="Wingdings" pitchFamily="2" charset="2"/>
              <a:buChar char="§"/>
            </a:pPr>
            <a:r>
              <a:rPr lang="en-US" sz="3300" dirty="0" smtClean="0"/>
              <a:t>Knowledge is deep when it concerns the central ideas or concepts of the KLA/s and when the knowledge is judged to be crucial to the topic or subject being taught.</a:t>
            </a:r>
          </a:p>
        </p:txBody>
      </p:sp>
      <p:sp>
        <p:nvSpPr>
          <p:cNvPr id="31748" name="Content Placeholder 4"/>
          <p:cNvSpPr>
            <a:spLocks noGrp="1"/>
          </p:cNvSpPr>
          <p:nvPr>
            <p:ph sz="half" idx="2"/>
          </p:nvPr>
        </p:nvSpPr>
        <p:spPr/>
        <p:txBody>
          <a:bodyPr/>
          <a:lstStyle/>
          <a:p>
            <a:pPr eaLnBrk="1" hangingPunct="1"/>
            <a:endParaRPr lang="en-AU" dirty="0" smtClean="0"/>
          </a:p>
        </p:txBody>
      </p:sp>
      <p:pic>
        <p:nvPicPr>
          <p:cNvPr id="31749" name="Content Placeholder 5" descr="airplane_crach_hudson_river.jpg">
            <a:hlinkClick r:id="rId3" action="ppaction://hlinkfile"/>
          </p:cNvPr>
          <p:cNvPicPr>
            <a:picLocks noChangeAspect="1"/>
          </p:cNvPicPr>
          <p:nvPr/>
        </p:nvPicPr>
        <p:blipFill>
          <a:blip r:embed="rId4" cstate="print"/>
          <a:srcRect/>
          <a:stretch>
            <a:fillRect/>
          </a:stretch>
        </p:blipFill>
        <p:spPr bwMode="auto">
          <a:xfrm>
            <a:off x="4495800" y="0"/>
            <a:ext cx="46482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5257800"/>
          </a:xfrm>
        </p:spPr>
        <p:txBody>
          <a:bodyPr rtlCol="0">
            <a:normAutofit fontScale="92500"/>
          </a:bodyPr>
          <a:lstStyle/>
          <a:p>
            <a:pPr algn="ctr" eaLnBrk="1" fontAlgn="auto" hangingPunct="1">
              <a:spcAft>
                <a:spcPts val="0"/>
              </a:spcAft>
              <a:buFont typeface="Arial" pitchFamily="34" charset="0"/>
              <a:buNone/>
              <a:defRPr/>
            </a:pPr>
            <a:r>
              <a:rPr lang="en-US" sz="3600" i="1" dirty="0" smtClean="0"/>
              <a:t>“Focus </a:t>
            </a:r>
            <a:r>
              <a:rPr lang="en-US" sz="3600" i="1" dirty="0"/>
              <a:t>tasks on relating </a:t>
            </a:r>
            <a:r>
              <a:rPr lang="en-US" sz="3600" b="1" i="1" dirty="0">
                <a:solidFill>
                  <a:srgbClr val="FF0000"/>
                </a:solidFill>
              </a:rPr>
              <a:t>central concepts </a:t>
            </a:r>
            <a:r>
              <a:rPr lang="en-US" sz="3600" i="1" dirty="0"/>
              <a:t>and ideas with other concepts, or to particular contexts.  Linking the task to previously addressed ideas (from either prior class work or other tasks) or to new, as yet unexplored, concepts or contexts are two ways to strengthen the deep knowledge of a task. Ensure that the task </a:t>
            </a:r>
            <a:r>
              <a:rPr lang="en-US" sz="3600" b="1" i="1" dirty="0">
                <a:solidFill>
                  <a:srgbClr val="FF0000"/>
                </a:solidFill>
              </a:rPr>
              <a:t>connects and supports </a:t>
            </a:r>
            <a:r>
              <a:rPr lang="en-US" sz="3600" i="1" dirty="0"/>
              <a:t>the key concepts being addressed</a:t>
            </a:r>
            <a:r>
              <a:rPr lang="en-US" sz="3600" i="1" dirty="0" smtClean="0"/>
              <a:t>.”                                                   </a:t>
            </a:r>
            <a:r>
              <a:rPr lang="en-US" sz="3600" dirty="0"/>
              <a:t>-QT Framework</a:t>
            </a:r>
          </a:p>
          <a:p>
            <a:pPr eaLnBrk="1" fontAlgn="auto" hangingPunct="1">
              <a:spcAft>
                <a:spcPts val="0"/>
              </a:spcAft>
              <a:defRPr/>
            </a:pPr>
            <a:endParaRPr lang="en-US" dirty="0"/>
          </a:p>
        </p:txBody>
      </p:sp>
      <p:sp>
        <p:nvSpPr>
          <p:cNvPr id="4" name="Title 1"/>
          <p:cNvSpPr>
            <a:spLocks noGrp="1"/>
          </p:cNvSpPr>
          <p:nvPr>
            <p:ph type="title"/>
          </p:nvPr>
        </p:nvSpPr>
        <p:spPr>
          <a:xfrm>
            <a:off x="457200" y="274638"/>
            <a:ext cx="8229600" cy="944562"/>
          </a:xfrm>
          <a:solidFill>
            <a:schemeClr val="tx2">
              <a:lumMod val="40000"/>
              <a:lumOff val="60000"/>
            </a:schemeClr>
          </a:solidFill>
          <a:ln>
            <a:solidFill>
              <a:schemeClr val="tx1"/>
            </a:solidFill>
          </a:ln>
        </p:spPr>
        <p:txBody>
          <a:bodyPr rtlCol="0">
            <a:normAutofit fontScale="90000"/>
          </a:bodyPr>
          <a:lstStyle/>
          <a:p>
            <a:pPr eaLnBrk="1" fontAlgn="auto" hangingPunct="1">
              <a:spcAft>
                <a:spcPts val="0"/>
              </a:spcAft>
              <a:defRPr/>
            </a:pPr>
            <a:r>
              <a:rPr lang="en-US" b="1" dirty="0" smtClean="0">
                <a:solidFill>
                  <a:schemeClr val="bg1"/>
                </a:solidFill>
              </a:rPr>
              <a:t>Assessment for Deep understanding</a:t>
            </a:r>
            <a:endParaRPr lang="en-US" b="1" dirty="0">
              <a:solidFill>
                <a:schemeClr val="bg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solidFill>
            <a:schemeClr val="tx2">
              <a:lumMod val="60000"/>
              <a:lumOff val="40000"/>
            </a:schemeClr>
          </a:solidFill>
          <a:ln>
            <a:solidFill>
              <a:schemeClr val="tx1"/>
            </a:solidFill>
          </a:ln>
        </p:spPr>
        <p:txBody>
          <a:bodyPr/>
          <a:lstStyle/>
          <a:p>
            <a:pPr eaLnBrk="1" hangingPunct="1"/>
            <a:r>
              <a:rPr lang="en-US" sz="4800" b="1" dirty="0" smtClean="0">
                <a:solidFill>
                  <a:schemeClr val="bg1"/>
                </a:solidFill>
                <a:latin typeface="Arial" pitchFamily="34" charset="0"/>
                <a:cs typeface="Arial" pitchFamily="34" charset="0"/>
              </a:rPr>
              <a:t>Planning for learning</a:t>
            </a:r>
            <a:endParaRPr lang="en-US" sz="4800" dirty="0" smtClean="0">
              <a:solidFill>
                <a:schemeClr val="bg1"/>
              </a:solidFill>
            </a:endParaRPr>
          </a:p>
        </p:txBody>
      </p:sp>
      <p:sp>
        <p:nvSpPr>
          <p:cNvPr id="3" name="Content Placeholder 2"/>
          <p:cNvSpPr>
            <a:spLocks noGrp="1"/>
          </p:cNvSpPr>
          <p:nvPr>
            <p:ph idx="1"/>
          </p:nvPr>
        </p:nvSpPr>
        <p:spPr>
          <a:xfrm>
            <a:off x="457200" y="1600200"/>
            <a:ext cx="8229600" cy="4800600"/>
          </a:xfrm>
        </p:spPr>
        <p:txBody>
          <a:bodyPr rtlCol="0">
            <a:normAutofit fontScale="77500" lnSpcReduction="20000"/>
          </a:bodyPr>
          <a:lstStyle/>
          <a:p>
            <a:pPr eaLnBrk="1" fontAlgn="auto" hangingPunct="1">
              <a:spcAft>
                <a:spcPts val="0"/>
              </a:spcAft>
              <a:buFont typeface="Wingdings" pitchFamily="2" charset="2"/>
              <a:buChar char="§"/>
              <a:defRPr/>
            </a:pPr>
            <a:r>
              <a:rPr lang="en-US" sz="4400" b="1" dirty="0" smtClean="0">
                <a:latin typeface="Arial" pitchFamily="34" charset="0"/>
                <a:cs typeface="Arial" pitchFamily="34" charset="0"/>
              </a:rPr>
              <a:t>Ask the key questions:</a:t>
            </a:r>
          </a:p>
          <a:p>
            <a:pPr eaLnBrk="1" fontAlgn="auto" hangingPunct="1">
              <a:spcAft>
                <a:spcPts val="0"/>
              </a:spcAft>
              <a:buFont typeface="Wingdings" pitchFamily="2" charset="2"/>
              <a:buChar char="ü"/>
              <a:defRPr/>
            </a:pPr>
            <a:r>
              <a:rPr lang="en-US" sz="4400" dirty="0" smtClean="0">
                <a:latin typeface="Arial" pitchFamily="34" charset="0"/>
                <a:cs typeface="Arial" pitchFamily="34" charset="0"/>
              </a:rPr>
              <a:t>What do I want my students to learn and how can the laptops assist? </a:t>
            </a:r>
          </a:p>
          <a:p>
            <a:pPr eaLnBrk="1" fontAlgn="auto" hangingPunct="1">
              <a:spcAft>
                <a:spcPts val="0"/>
              </a:spcAft>
              <a:buFont typeface="Wingdings" pitchFamily="2" charset="2"/>
              <a:buChar char="ü"/>
              <a:defRPr/>
            </a:pPr>
            <a:r>
              <a:rPr lang="en-US" sz="4400" dirty="0" smtClean="0">
                <a:latin typeface="Arial" pitchFamily="34" charset="0"/>
                <a:cs typeface="Arial" pitchFamily="34" charset="0"/>
              </a:rPr>
              <a:t>Why does it matter?</a:t>
            </a:r>
          </a:p>
          <a:p>
            <a:pPr eaLnBrk="1" fontAlgn="auto" hangingPunct="1">
              <a:spcAft>
                <a:spcPts val="0"/>
              </a:spcAft>
              <a:buFont typeface="Wingdings" pitchFamily="2" charset="2"/>
              <a:buChar char="ü"/>
              <a:defRPr/>
            </a:pPr>
            <a:r>
              <a:rPr lang="en-US" sz="4400" dirty="0" smtClean="0">
                <a:latin typeface="Arial" pitchFamily="34" charset="0"/>
                <a:cs typeface="Arial" pitchFamily="34" charset="0"/>
              </a:rPr>
              <a:t>What do they already know about the </a:t>
            </a:r>
            <a:r>
              <a:rPr lang="en-US" sz="4400" dirty="0" smtClean="0">
                <a:latin typeface="Arial" pitchFamily="34" charset="0"/>
                <a:cs typeface="Arial" pitchFamily="34" charset="0"/>
              </a:rPr>
              <a:t>unit concept/focus and </a:t>
            </a:r>
            <a:r>
              <a:rPr lang="en-US" sz="4400" dirty="0" smtClean="0">
                <a:latin typeface="Arial" pitchFamily="34" charset="0"/>
                <a:cs typeface="Arial" pitchFamily="34" charset="0"/>
              </a:rPr>
              <a:t>the software?</a:t>
            </a:r>
          </a:p>
          <a:p>
            <a:pPr eaLnBrk="1" fontAlgn="auto" hangingPunct="1">
              <a:spcAft>
                <a:spcPts val="0"/>
              </a:spcAft>
              <a:buFont typeface="Wingdings" pitchFamily="2" charset="2"/>
              <a:buChar char="ü"/>
              <a:defRPr/>
            </a:pPr>
            <a:r>
              <a:rPr lang="en-US" sz="4400" dirty="0" smtClean="0">
                <a:latin typeface="Arial" pitchFamily="34" charset="0"/>
                <a:cs typeface="Arial" pitchFamily="34" charset="0"/>
              </a:rPr>
              <a:t>How could they demonstrate learning through technology?</a:t>
            </a:r>
          </a:p>
          <a:p>
            <a:pPr eaLnBrk="1" fontAlgn="auto" hangingPunct="1">
              <a:spcAft>
                <a:spcPts val="0"/>
              </a:spcAft>
              <a:buFont typeface="Wingdings" pitchFamily="2" charset="2"/>
              <a:buChar char="ü"/>
              <a:defRPr/>
            </a:pPr>
            <a:r>
              <a:rPr lang="en-US" sz="4400" dirty="0" smtClean="0">
                <a:latin typeface="Arial" pitchFamily="34" charset="0"/>
                <a:cs typeface="Arial" pitchFamily="34" charset="0"/>
              </a:rPr>
              <a:t>How will they get there using the technology?</a:t>
            </a:r>
            <a:endParaRPr lang="en-US" sz="4400" dirty="0" smtClean="0"/>
          </a:p>
          <a:p>
            <a:pPr eaLnBrk="1" fontAlgn="auto" hangingPunct="1">
              <a:spcAft>
                <a:spcPts val="0"/>
              </a:spcAft>
              <a:buFont typeface="Arial" pitchFamily="34" charset="0"/>
              <a:buNone/>
              <a:defRPr/>
            </a:pP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601</TotalTime>
  <Words>1585</Words>
  <Application>Microsoft Office PowerPoint</Application>
  <PresentationFormat>On-screen Show (4:3)</PresentationFormat>
  <Paragraphs>228</Paragraphs>
  <Slides>34</Slides>
  <Notes>13</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Office Theme</vt:lpstr>
      <vt:lpstr>ICT &amp; Creativity</vt:lpstr>
      <vt:lpstr>National Curriculum Goals</vt:lpstr>
      <vt:lpstr>CREATIVITY</vt:lpstr>
      <vt:lpstr>The Research</vt:lpstr>
      <vt:lpstr>Slide 5</vt:lpstr>
      <vt:lpstr>The Design Approach</vt:lpstr>
      <vt:lpstr>Deep knowledge</vt:lpstr>
      <vt:lpstr>Assessment for Deep understanding</vt:lpstr>
      <vt:lpstr>Planning for learning</vt:lpstr>
      <vt:lpstr>Imagery</vt:lpstr>
      <vt:lpstr>Imagery</vt:lpstr>
      <vt:lpstr>Imagery</vt:lpstr>
      <vt:lpstr>Imagery</vt:lpstr>
      <vt:lpstr>Imagery</vt:lpstr>
      <vt:lpstr>Crafting Imagery</vt:lpstr>
      <vt:lpstr>Imagery in Poetry</vt:lpstr>
      <vt:lpstr>Imagery to Persuade</vt:lpstr>
      <vt:lpstr>Characterisation</vt:lpstr>
      <vt:lpstr>Characterisation</vt:lpstr>
      <vt:lpstr>Assessment</vt:lpstr>
      <vt:lpstr>Characterisation</vt:lpstr>
      <vt:lpstr>Cold Skin</vt:lpstr>
      <vt:lpstr>Cold Skin</vt:lpstr>
      <vt:lpstr>Cold Skin</vt:lpstr>
      <vt:lpstr>Bog Child</vt:lpstr>
      <vt:lpstr>Bog Child</vt:lpstr>
      <vt:lpstr>Software</vt:lpstr>
      <vt:lpstr>Software</vt:lpstr>
      <vt:lpstr>Captivate</vt:lpstr>
      <vt:lpstr>Power Point and Adobe Presenter</vt:lpstr>
      <vt:lpstr>Freemind</vt:lpstr>
      <vt:lpstr>Web20 Resources</vt:lpstr>
      <vt:lpstr>Great Web20 Resources</vt:lpstr>
      <vt:lpstr>The Learning Environment</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Peter</dc:creator>
  <cp:lastModifiedBy>V &amp; E</cp:lastModifiedBy>
  <cp:revision>118</cp:revision>
  <dcterms:created xsi:type="dcterms:W3CDTF">2009-08-10T09:22:16Z</dcterms:created>
  <dcterms:modified xsi:type="dcterms:W3CDTF">2009-11-27T03:21:26Z</dcterms:modified>
</cp:coreProperties>
</file>